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6"/>
  </p:notesMasterIdLst>
  <p:sldIdLst>
    <p:sldId id="280" r:id="rId2"/>
    <p:sldId id="294" r:id="rId3"/>
    <p:sldId id="304" r:id="rId4"/>
    <p:sldId id="281" r:id="rId5"/>
    <p:sldId id="263" r:id="rId6"/>
    <p:sldId id="305" r:id="rId7"/>
    <p:sldId id="269" r:id="rId8"/>
    <p:sldId id="298" r:id="rId9"/>
    <p:sldId id="271" r:id="rId10"/>
    <p:sldId id="267" r:id="rId11"/>
    <p:sldId id="299" r:id="rId12"/>
    <p:sldId id="306" r:id="rId13"/>
    <p:sldId id="287" r:id="rId14"/>
    <p:sldId id="307" r:id="rId15"/>
    <p:sldId id="284" r:id="rId16"/>
    <p:sldId id="308" r:id="rId17"/>
    <p:sldId id="285" r:id="rId18"/>
    <p:sldId id="289" r:id="rId19"/>
    <p:sldId id="309" r:id="rId20"/>
    <p:sldId id="312" r:id="rId21"/>
    <p:sldId id="297" r:id="rId22"/>
    <p:sldId id="311" r:id="rId23"/>
    <p:sldId id="313" r:id="rId24"/>
    <p:sldId id="292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3300"/>
    <a:srgbClr val="0033CC"/>
    <a:srgbClr val="0000FF"/>
    <a:srgbClr val="FFCC66"/>
    <a:srgbClr val="FFCC99"/>
    <a:srgbClr val="FF9966"/>
    <a:srgbClr val="5BBD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977D02-1AD5-46E3-85DA-8F8BB1202D82}" type="doc">
      <dgm:prSet loTypeId="urn:diagrams.loki3.com/VaryingWidthList" loCatId="list" qsTypeId="urn:microsoft.com/office/officeart/2005/8/quickstyle/3d1" qsCatId="3D" csTypeId="urn:microsoft.com/office/officeart/2005/8/colors/colorful5" csCatId="colorful" phldr="1"/>
      <dgm:spPr/>
    </dgm:pt>
    <dgm:pt modelId="{C9C05131-3892-416B-ABB0-EE316A75EA64}">
      <dgm:prSet phldrT="[Text]" custT="1"/>
      <dgm:spPr/>
      <dgm:t>
        <a:bodyPr/>
        <a:lstStyle/>
        <a:p>
          <a:pPr algn="l"/>
          <a:r>
            <a:rPr lang="en-US" sz="3200" smtClean="0"/>
            <a:t>a. Giới thiệu MS Access</a:t>
          </a:r>
          <a:endParaRPr lang="en-US" sz="3200"/>
        </a:p>
      </dgm:t>
    </dgm:pt>
    <dgm:pt modelId="{6E377120-DC44-40D7-AC9C-F3700C0D3AA6}" type="parTrans" cxnId="{2B159AC4-0EE3-4C01-9025-DC497BE095BC}">
      <dgm:prSet/>
      <dgm:spPr/>
      <dgm:t>
        <a:bodyPr/>
        <a:lstStyle/>
        <a:p>
          <a:endParaRPr lang="en-US" sz="1600"/>
        </a:p>
      </dgm:t>
    </dgm:pt>
    <dgm:pt modelId="{6BB4EABC-619D-4C6D-83DB-4BAC0127311E}" type="sibTrans" cxnId="{2B159AC4-0EE3-4C01-9025-DC497BE095BC}">
      <dgm:prSet/>
      <dgm:spPr/>
      <dgm:t>
        <a:bodyPr/>
        <a:lstStyle/>
        <a:p>
          <a:endParaRPr lang="en-US" sz="1600"/>
        </a:p>
      </dgm:t>
    </dgm:pt>
    <dgm:pt modelId="{27D16736-9F5D-458C-A679-69296B3C6FCF}">
      <dgm:prSet phldrT="[Text]" custT="1"/>
      <dgm:spPr/>
      <dgm:t>
        <a:bodyPr/>
        <a:lstStyle/>
        <a:p>
          <a:pPr algn="l"/>
          <a:r>
            <a:rPr lang="en-US" sz="3200" smtClean="0"/>
            <a:t>b. Các chức năng của MS Access</a:t>
          </a:r>
          <a:endParaRPr lang="en-US" sz="3200"/>
        </a:p>
      </dgm:t>
    </dgm:pt>
    <dgm:pt modelId="{D42EEABB-1EC7-43B5-8442-49EFA93FF9E2}" type="parTrans" cxnId="{1C12C79E-1E4A-49C0-8630-29CEB1596318}">
      <dgm:prSet/>
      <dgm:spPr/>
      <dgm:t>
        <a:bodyPr/>
        <a:lstStyle/>
        <a:p>
          <a:endParaRPr lang="en-US" sz="1600"/>
        </a:p>
      </dgm:t>
    </dgm:pt>
    <dgm:pt modelId="{1DA90A55-CB7F-4AD5-A3B1-9C89F042E30B}" type="sibTrans" cxnId="{1C12C79E-1E4A-49C0-8630-29CEB1596318}">
      <dgm:prSet/>
      <dgm:spPr/>
      <dgm:t>
        <a:bodyPr/>
        <a:lstStyle/>
        <a:p>
          <a:endParaRPr lang="en-US" sz="1600"/>
        </a:p>
      </dgm:t>
    </dgm:pt>
    <dgm:pt modelId="{DDC9DA3C-7B1A-4723-9D2D-2162A1AEB673}" type="pres">
      <dgm:prSet presAssocID="{A0977D02-1AD5-46E3-85DA-8F8BB1202D82}" presName="Name0" presStyleCnt="0">
        <dgm:presLayoutVars>
          <dgm:resizeHandles/>
        </dgm:presLayoutVars>
      </dgm:prSet>
      <dgm:spPr/>
    </dgm:pt>
    <dgm:pt modelId="{7858B24E-9173-4409-9BC4-496677BEC990}" type="pres">
      <dgm:prSet presAssocID="{C9C05131-3892-416B-ABB0-EE316A75EA64}" presName="text" presStyleLbl="node1" presStyleIdx="0" presStyleCnt="2" custScaleX="719667" custLinFactY="-3118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3EE05-5792-4D83-9AD9-B154D45D199D}" type="pres">
      <dgm:prSet presAssocID="{6BB4EABC-619D-4C6D-83DB-4BAC0127311E}" presName="space" presStyleCnt="0"/>
      <dgm:spPr/>
    </dgm:pt>
    <dgm:pt modelId="{72032218-101F-4EEE-B819-4BAD0D58A26E}" type="pres">
      <dgm:prSet presAssocID="{27D16736-9F5D-458C-A679-69296B3C6FCF}" presName="text" presStyleLbl="node1" presStyleIdx="1" presStyleCnt="2" custScaleX="698500" custLinFactY="22648" custLinFactNeighborX="-92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37F681-711F-4C25-8F12-87DB4DDD0F04}" type="presOf" srcId="{A0977D02-1AD5-46E3-85DA-8F8BB1202D82}" destId="{DDC9DA3C-7B1A-4723-9D2D-2162A1AEB673}" srcOrd="0" destOrd="0" presId="urn:diagrams.loki3.com/VaryingWidthList"/>
    <dgm:cxn modelId="{2B159AC4-0EE3-4C01-9025-DC497BE095BC}" srcId="{A0977D02-1AD5-46E3-85DA-8F8BB1202D82}" destId="{C9C05131-3892-416B-ABB0-EE316A75EA64}" srcOrd="0" destOrd="0" parTransId="{6E377120-DC44-40D7-AC9C-F3700C0D3AA6}" sibTransId="{6BB4EABC-619D-4C6D-83DB-4BAC0127311E}"/>
    <dgm:cxn modelId="{1C12C79E-1E4A-49C0-8630-29CEB1596318}" srcId="{A0977D02-1AD5-46E3-85DA-8F8BB1202D82}" destId="{27D16736-9F5D-458C-A679-69296B3C6FCF}" srcOrd="1" destOrd="0" parTransId="{D42EEABB-1EC7-43B5-8442-49EFA93FF9E2}" sibTransId="{1DA90A55-CB7F-4AD5-A3B1-9C89F042E30B}"/>
    <dgm:cxn modelId="{CBFF8B78-2876-496B-B547-B3541E0776FE}" type="presOf" srcId="{C9C05131-3892-416B-ABB0-EE316A75EA64}" destId="{7858B24E-9173-4409-9BC4-496677BEC990}" srcOrd="0" destOrd="0" presId="urn:diagrams.loki3.com/VaryingWidthList"/>
    <dgm:cxn modelId="{018D3C9B-27B3-4067-9015-4E236175418D}" type="presOf" srcId="{27D16736-9F5D-458C-A679-69296B3C6FCF}" destId="{72032218-101F-4EEE-B819-4BAD0D58A26E}" srcOrd="0" destOrd="0" presId="urn:diagrams.loki3.com/VaryingWidthList"/>
    <dgm:cxn modelId="{CB9EB6CA-1514-46B5-A0B4-FFE6D5262A59}" type="presParOf" srcId="{DDC9DA3C-7B1A-4723-9D2D-2162A1AEB673}" destId="{7858B24E-9173-4409-9BC4-496677BEC990}" srcOrd="0" destOrd="0" presId="urn:diagrams.loki3.com/VaryingWidthList"/>
    <dgm:cxn modelId="{2B732FB2-EFF2-44F8-A617-81BFFE9840AB}" type="presParOf" srcId="{DDC9DA3C-7B1A-4723-9D2D-2162A1AEB673}" destId="{F723EE05-5792-4D83-9AD9-B154D45D199D}" srcOrd="1" destOrd="0" presId="urn:diagrams.loki3.com/VaryingWidthList"/>
    <dgm:cxn modelId="{17315A83-A2DD-441A-AEED-E7325BB693B5}" type="presParOf" srcId="{DDC9DA3C-7B1A-4723-9D2D-2162A1AEB673}" destId="{72032218-101F-4EEE-B819-4BAD0D58A26E}" srcOrd="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77D02-1AD5-46E3-85DA-8F8BB1202D82}" type="doc">
      <dgm:prSet loTypeId="urn:diagrams.loki3.com/VaryingWidthList" loCatId="list" qsTypeId="urn:microsoft.com/office/officeart/2005/8/quickstyle/3d1" qsCatId="3D" csTypeId="urn:microsoft.com/office/officeart/2005/8/colors/colorful5" csCatId="colorful" phldr="1"/>
      <dgm:spPr/>
    </dgm:pt>
    <dgm:pt modelId="{C9C05131-3892-416B-ABB0-EE316A75EA64}">
      <dgm:prSet phldrT="[Text]" custT="1"/>
      <dgm:spPr/>
      <dgm:t>
        <a:bodyPr/>
        <a:lstStyle/>
        <a:p>
          <a:pPr algn="l"/>
          <a:r>
            <a:rPr lang="en-US" sz="3200" smtClean="0"/>
            <a:t>a. Khởi động MS Access</a:t>
          </a:r>
          <a:endParaRPr lang="en-US" sz="3200"/>
        </a:p>
      </dgm:t>
    </dgm:pt>
    <dgm:pt modelId="{6E377120-DC44-40D7-AC9C-F3700C0D3AA6}" type="parTrans" cxnId="{2B159AC4-0EE3-4C01-9025-DC497BE095BC}">
      <dgm:prSet/>
      <dgm:spPr/>
      <dgm:t>
        <a:bodyPr/>
        <a:lstStyle/>
        <a:p>
          <a:endParaRPr lang="en-US" sz="1600"/>
        </a:p>
      </dgm:t>
    </dgm:pt>
    <dgm:pt modelId="{6BB4EABC-619D-4C6D-83DB-4BAC0127311E}" type="sibTrans" cxnId="{2B159AC4-0EE3-4C01-9025-DC497BE095BC}">
      <dgm:prSet/>
      <dgm:spPr/>
      <dgm:t>
        <a:bodyPr/>
        <a:lstStyle/>
        <a:p>
          <a:endParaRPr lang="en-US" sz="1600"/>
        </a:p>
      </dgm:t>
    </dgm:pt>
    <dgm:pt modelId="{27D16736-9F5D-458C-A679-69296B3C6FCF}">
      <dgm:prSet phldrT="[Text]" custT="1"/>
      <dgm:spPr/>
      <dgm:t>
        <a:bodyPr/>
        <a:lstStyle/>
        <a:p>
          <a:pPr algn="l"/>
          <a:r>
            <a:rPr lang="en-US" sz="3200" smtClean="0"/>
            <a:t>b. Giới thiệu màn hình làm việc</a:t>
          </a:r>
        </a:p>
      </dgm:t>
    </dgm:pt>
    <dgm:pt modelId="{D42EEABB-1EC7-43B5-8442-49EFA93FF9E2}" type="parTrans" cxnId="{1C12C79E-1E4A-49C0-8630-29CEB1596318}">
      <dgm:prSet/>
      <dgm:spPr/>
      <dgm:t>
        <a:bodyPr/>
        <a:lstStyle/>
        <a:p>
          <a:endParaRPr lang="en-US" sz="1600"/>
        </a:p>
      </dgm:t>
    </dgm:pt>
    <dgm:pt modelId="{1DA90A55-CB7F-4AD5-A3B1-9C89F042E30B}" type="sibTrans" cxnId="{1C12C79E-1E4A-49C0-8630-29CEB1596318}">
      <dgm:prSet/>
      <dgm:spPr/>
      <dgm:t>
        <a:bodyPr/>
        <a:lstStyle/>
        <a:p>
          <a:endParaRPr lang="en-US" sz="1600"/>
        </a:p>
      </dgm:t>
    </dgm:pt>
    <dgm:pt modelId="{80BA00E3-65BF-4E8E-A32E-63F83B006A75}">
      <dgm:prSet phldrT="[Text]" custT="1"/>
      <dgm:spPr/>
      <dgm:t>
        <a:bodyPr/>
        <a:lstStyle/>
        <a:p>
          <a:pPr algn="l"/>
          <a:r>
            <a:rPr lang="en-US" sz="3200" smtClean="0"/>
            <a:t>c. Tạo CSDL mới</a:t>
          </a:r>
        </a:p>
      </dgm:t>
    </dgm:pt>
    <dgm:pt modelId="{4C6DD091-CA66-4814-A61D-49B1D3FDD8F6}" type="parTrans" cxnId="{24C65BE7-59C0-4234-AE22-DDA0CC099774}">
      <dgm:prSet/>
      <dgm:spPr/>
      <dgm:t>
        <a:bodyPr/>
        <a:lstStyle/>
        <a:p>
          <a:endParaRPr lang="en-US"/>
        </a:p>
      </dgm:t>
    </dgm:pt>
    <dgm:pt modelId="{CB861CBF-A0F4-41F0-9F9D-BD57C534E81A}" type="sibTrans" cxnId="{24C65BE7-59C0-4234-AE22-DDA0CC099774}">
      <dgm:prSet/>
      <dgm:spPr/>
      <dgm:t>
        <a:bodyPr/>
        <a:lstStyle/>
        <a:p>
          <a:endParaRPr lang="en-US"/>
        </a:p>
      </dgm:t>
    </dgm:pt>
    <dgm:pt modelId="{F6C0CC87-8DFA-4B47-900A-B80CF7EEC9D7}">
      <dgm:prSet phldrT="[Text]" custT="1"/>
      <dgm:spPr/>
      <dgm:t>
        <a:bodyPr/>
        <a:lstStyle/>
        <a:p>
          <a:pPr algn="l"/>
          <a:r>
            <a:rPr lang="en-US" sz="3200" smtClean="0"/>
            <a:t>d. Các đối tượng chính trên MS Access</a:t>
          </a:r>
        </a:p>
      </dgm:t>
    </dgm:pt>
    <dgm:pt modelId="{E8E454EB-0075-46AD-9E37-53F9FA6A2D23}" type="parTrans" cxnId="{F0FC90C5-C7D6-4304-BBD4-08961D531D5F}">
      <dgm:prSet/>
      <dgm:spPr/>
      <dgm:t>
        <a:bodyPr/>
        <a:lstStyle/>
        <a:p>
          <a:endParaRPr lang="en-US"/>
        </a:p>
      </dgm:t>
    </dgm:pt>
    <dgm:pt modelId="{BF931EE7-326F-4603-B7EC-B732B274F207}" type="sibTrans" cxnId="{F0FC90C5-C7D6-4304-BBD4-08961D531D5F}">
      <dgm:prSet/>
      <dgm:spPr/>
      <dgm:t>
        <a:bodyPr/>
        <a:lstStyle/>
        <a:p>
          <a:endParaRPr lang="en-US"/>
        </a:p>
      </dgm:t>
    </dgm:pt>
    <dgm:pt modelId="{E7211658-6FC2-4A58-B3B0-6486B090932A}">
      <dgm:prSet phldrT="[Text]" custT="1"/>
      <dgm:spPr/>
      <dgm:t>
        <a:bodyPr/>
        <a:lstStyle/>
        <a:p>
          <a:pPr algn="l"/>
          <a:r>
            <a:rPr lang="en-US" sz="3200" smtClean="0"/>
            <a:t>e. Mở CSDL đã có</a:t>
          </a:r>
        </a:p>
      </dgm:t>
    </dgm:pt>
    <dgm:pt modelId="{738A4CE6-14E9-4A58-B851-2EC79629A69E}" type="parTrans" cxnId="{93799539-FAFF-4235-8A47-0B08B2E19BDB}">
      <dgm:prSet/>
      <dgm:spPr/>
      <dgm:t>
        <a:bodyPr/>
        <a:lstStyle/>
        <a:p>
          <a:endParaRPr lang="en-US"/>
        </a:p>
      </dgm:t>
    </dgm:pt>
    <dgm:pt modelId="{DF326588-A261-49D3-9129-72C92D16FEBE}" type="sibTrans" cxnId="{93799539-FAFF-4235-8A47-0B08B2E19BDB}">
      <dgm:prSet/>
      <dgm:spPr/>
      <dgm:t>
        <a:bodyPr/>
        <a:lstStyle/>
        <a:p>
          <a:endParaRPr lang="en-US"/>
        </a:p>
      </dgm:t>
    </dgm:pt>
    <dgm:pt modelId="{58579BB0-8724-44F2-8708-22585308D8D2}">
      <dgm:prSet phldrT="[Text]" custT="1"/>
      <dgm:spPr/>
      <dgm:t>
        <a:bodyPr/>
        <a:lstStyle/>
        <a:p>
          <a:pPr algn="l"/>
          <a:r>
            <a:rPr lang="en-US" sz="3200" smtClean="0"/>
            <a:t>f. Kết thúc phiên làm việc</a:t>
          </a:r>
        </a:p>
      </dgm:t>
    </dgm:pt>
    <dgm:pt modelId="{DCC9DA5B-01E0-43C1-8024-BBB736550AF7}" type="parTrans" cxnId="{9DB37398-2E91-4E20-B9DC-0E7CE6253AB2}">
      <dgm:prSet/>
      <dgm:spPr/>
      <dgm:t>
        <a:bodyPr/>
        <a:lstStyle/>
        <a:p>
          <a:endParaRPr lang="en-US"/>
        </a:p>
      </dgm:t>
    </dgm:pt>
    <dgm:pt modelId="{B5F0019D-852D-455A-9481-69CDE0E142B7}" type="sibTrans" cxnId="{9DB37398-2E91-4E20-B9DC-0E7CE6253AB2}">
      <dgm:prSet/>
      <dgm:spPr/>
      <dgm:t>
        <a:bodyPr/>
        <a:lstStyle/>
        <a:p>
          <a:endParaRPr lang="en-US"/>
        </a:p>
      </dgm:t>
    </dgm:pt>
    <dgm:pt modelId="{DDC9DA3C-7B1A-4723-9D2D-2162A1AEB673}" type="pres">
      <dgm:prSet presAssocID="{A0977D02-1AD5-46E3-85DA-8F8BB1202D82}" presName="Name0" presStyleCnt="0">
        <dgm:presLayoutVars>
          <dgm:resizeHandles/>
        </dgm:presLayoutVars>
      </dgm:prSet>
      <dgm:spPr/>
    </dgm:pt>
    <dgm:pt modelId="{7858B24E-9173-4409-9BC4-496677BEC990}" type="pres">
      <dgm:prSet presAssocID="{C9C05131-3892-416B-ABB0-EE316A75EA64}" presName="text" presStyleLbl="node1" presStyleIdx="0" presStyleCnt="6" custScaleX="719667" custLinFactY="-3118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3EE05-5792-4D83-9AD9-B154D45D199D}" type="pres">
      <dgm:prSet presAssocID="{6BB4EABC-619D-4C6D-83DB-4BAC0127311E}" presName="space" presStyleCnt="0"/>
      <dgm:spPr/>
    </dgm:pt>
    <dgm:pt modelId="{72032218-101F-4EEE-B819-4BAD0D58A26E}" type="pres">
      <dgm:prSet presAssocID="{27D16736-9F5D-458C-A679-69296B3C6FCF}" presName="text" presStyleLbl="node1" presStyleIdx="1" presStyleCnt="6" custScaleX="698500" custLinFactNeighborY="-500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855E1-D975-4DF6-B18E-D9EC0AB8A755}" type="pres">
      <dgm:prSet presAssocID="{1DA90A55-CB7F-4AD5-A3B1-9C89F042E30B}" presName="space" presStyleCnt="0"/>
      <dgm:spPr/>
    </dgm:pt>
    <dgm:pt modelId="{093691BB-DAAE-4E3F-A132-2CA15D8C87BC}" type="pres">
      <dgm:prSet presAssocID="{80BA00E3-65BF-4E8E-A32E-63F83B006A75}" presName="text" presStyleLbl="node1" presStyleIdx="2" presStyleCnt="6" custScaleX="228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DF5E9-A265-4984-88D0-50D886D94522}" type="pres">
      <dgm:prSet presAssocID="{CB861CBF-A0F4-41F0-9F9D-BD57C534E81A}" presName="space" presStyleCnt="0"/>
      <dgm:spPr/>
    </dgm:pt>
    <dgm:pt modelId="{0572E538-0E1A-4C51-A2D0-1D20E1B4474C}" type="pres">
      <dgm:prSet presAssocID="{F6C0CC87-8DFA-4B47-900A-B80CF7EEC9D7}" presName="text" presStyleLbl="node1" presStyleIdx="3" presStyleCnt="6" custScaleX="1023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40CCC-E874-44C4-98BA-D5B791A04C0E}" type="pres">
      <dgm:prSet presAssocID="{BF931EE7-326F-4603-B7EC-B732B274F207}" presName="space" presStyleCnt="0"/>
      <dgm:spPr/>
    </dgm:pt>
    <dgm:pt modelId="{548800CB-37D8-4B32-AE8C-F639B62F07B8}" type="pres">
      <dgm:prSet presAssocID="{E7211658-6FC2-4A58-B3B0-6486B090932A}" presName="text" presStyleLbl="node1" presStyleIdx="4" presStyleCnt="6" custScaleX="217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B8A63-C82F-485A-A16B-8CC2F8D43CAD}" type="pres">
      <dgm:prSet presAssocID="{DF326588-A261-49D3-9129-72C92D16FEBE}" presName="space" presStyleCnt="0"/>
      <dgm:spPr/>
    </dgm:pt>
    <dgm:pt modelId="{69F9BCFC-9109-4EDB-ABB4-76D239EDC352}" type="pres">
      <dgm:prSet presAssocID="{58579BB0-8724-44F2-8708-22585308D8D2}" presName="text" presStyleLbl="node1" presStyleIdx="5" presStyleCnt="6" custScaleX="165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37F681-711F-4C25-8F12-87DB4DDD0F04}" type="presOf" srcId="{A0977D02-1AD5-46E3-85DA-8F8BB1202D82}" destId="{DDC9DA3C-7B1A-4723-9D2D-2162A1AEB673}" srcOrd="0" destOrd="0" presId="urn:diagrams.loki3.com/VaryingWidthList"/>
    <dgm:cxn modelId="{D8D29BD6-5539-48DE-8030-8124F15AAA2A}" type="presOf" srcId="{F6C0CC87-8DFA-4B47-900A-B80CF7EEC9D7}" destId="{0572E538-0E1A-4C51-A2D0-1D20E1B4474C}" srcOrd="0" destOrd="0" presId="urn:diagrams.loki3.com/VaryingWidthList"/>
    <dgm:cxn modelId="{CBFF8B78-2876-496B-B547-B3541E0776FE}" type="presOf" srcId="{C9C05131-3892-416B-ABB0-EE316A75EA64}" destId="{7858B24E-9173-4409-9BC4-496677BEC990}" srcOrd="0" destOrd="0" presId="urn:diagrams.loki3.com/VaryingWidthList"/>
    <dgm:cxn modelId="{93799539-FAFF-4235-8A47-0B08B2E19BDB}" srcId="{A0977D02-1AD5-46E3-85DA-8F8BB1202D82}" destId="{E7211658-6FC2-4A58-B3B0-6486B090932A}" srcOrd="4" destOrd="0" parTransId="{738A4CE6-14E9-4A58-B851-2EC79629A69E}" sibTransId="{DF326588-A261-49D3-9129-72C92D16FEBE}"/>
    <dgm:cxn modelId="{7304CBF9-49C9-42FB-9572-4F6B159A8889}" type="presOf" srcId="{E7211658-6FC2-4A58-B3B0-6486B090932A}" destId="{548800CB-37D8-4B32-AE8C-F639B62F07B8}" srcOrd="0" destOrd="0" presId="urn:diagrams.loki3.com/VaryingWidthList"/>
    <dgm:cxn modelId="{2B159AC4-0EE3-4C01-9025-DC497BE095BC}" srcId="{A0977D02-1AD5-46E3-85DA-8F8BB1202D82}" destId="{C9C05131-3892-416B-ABB0-EE316A75EA64}" srcOrd="0" destOrd="0" parTransId="{6E377120-DC44-40D7-AC9C-F3700C0D3AA6}" sibTransId="{6BB4EABC-619D-4C6D-83DB-4BAC0127311E}"/>
    <dgm:cxn modelId="{9DB37398-2E91-4E20-B9DC-0E7CE6253AB2}" srcId="{A0977D02-1AD5-46E3-85DA-8F8BB1202D82}" destId="{58579BB0-8724-44F2-8708-22585308D8D2}" srcOrd="5" destOrd="0" parTransId="{DCC9DA5B-01E0-43C1-8024-BBB736550AF7}" sibTransId="{B5F0019D-852D-455A-9481-69CDE0E142B7}"/>
    <dgm:cxn modelId="{3A2B7881-A41F-4658-B826-0A0B314B1F89}" type="presOf" srcId="{80BA00E3-65BF-4E8E-A32E-63F83B006A75}" destId="{093691BB-DAAE-4E3F-A132-2CA15D8C87BC}" srcOrd="0" destOrd="0" presId="urn:diagrams.loki3.com/VaryingWidthList"/>
    <dgm:cxn modelId="{F0FC90C5-C7D6-4304-BBD4-08961D531D5F}" srcId="{A0977D02-1AD5-46E3-85DA-8F8BB1202D82}" destId="{F6C0CC87-8DFA-4B47-900A-B80CF7EEC9D7}" srcOrd="3" destOrd="0" parTransId="{E8E454EB-0075-46AD-9E37-53F9FA6A2D23}" sibTransId="{BF931EE7-326F-4603-B7EC-B732B274F207}"/>
    <dgm:cxn modelId="{018D3C9B-27B3-4067-9015-4E236175418D}" type="presOf" srcId="{27D16736-9F5D-458C-A679-69296B3C6FCF}" destId="{72032218-101F-4EEE-B819-4BAD0D58A26E}" srcOrd="0" destOrd="0" presId="urn:diagrams.loki3.com/VaryingWidthList"/>
    <dgm:cxn modelId="{168211C5-A8CC-4221-8991-F725CC365D4B}" type="presOf" srcId="{58579BB0-8724-44F2-8708-22585308D8D2}" destId="{69F9BCFC-9109-4EDB-ABB4-76D239EDC352}" srcOrd="0" destOrd="0" presId="urn:diagrams.loki3.com/VaryingWidthList"/>
    <dgm:cxn modelId="{24C65BE7-59C0-4234-AE22-DDA0CC099774}" srcId="{A0977D02-1AD5-46E3-85DA-8F8BB1202D82}" destId="{80BA00E3-65BF-4E8E-A32E-63F83B006A75}" srcOrd="2" destOrd="0" parTransId="{4C6DD091-CA66-4814-A61D-49B1D3FDD8F6}" sibTransId="{CB861CBF-A0F4-41F0-9F9D-BD57C534E81A}"/>
    <dgm:cxn modelId="{1C12C79E-1E4A-49C0-8630-29CEB1596318}" srcId="{A0977D02-1AD5-46E3-85DA-8F8BB1202D82}" destId="{27D16736-9F5D-458C-A679-69296B3C6FCF}" srcOrd="1" destOrd="0" parTransId="{D42EEABB-1EC7-43B5-8442-49EFA93FF9E2}" sibTransId="{1DA90A55-CB7F-4AD5-A3B1-9C89F042E30B}"/>
    <dgm:cxn modelId="{CB9EB6CA-1514-46B5-A0B4-FFE6D5262A59}" type="presParOf" srcId="{DDC9DA3C-7B1A-4723-9D2D-2162A1AEB673}" destId="{7858B24E-9173-4409-9BC4-496677BEC990}" srcOrd="0" destOrd="0" presId="urn:diagrams.loki3.com/VaryingWidthList"/>
    <dgm:cxn modelId="{2B732FB2-EFF2-44F8-A617-81BFFE9840AB}" type="presParOf" srcId="{DDC9DA3C-7B1A-4723-9D2D-2162A1AEB673}" destId="{F723EE05-5792-4D83-9AD9-B154D45D199D}" srcOrd="1" destOrd="0" presId="urn:diagrams.loki3.com/VaryingWidthList"/>
    <dgm:cxn modelId="{17315A83-A2DD-441A-AEED-E7325BB693B5}" type="presParOf" srcId="{DDC9DA3C-7B1A-4723-9D2D-2162A1AEB673}" destId="{72032218-101F-4EEE-B819-4BAD0D58A26E}" srcOrd="2" destOrd="0" presId="urn:diagrams.loki3.com/VaryingWidthList"/>
    <dgm:cxn modelId="{F6210863-2073-4AE7-9A53-925E06F73E2F}" type="presParOf" srcId="{DDC9DA3C-7B1A-4723-9D2D-2162A1AEB673}" destId="{086855E1-D975-4DF6-B18E-D9EC0AB8A755}" srcOrd="3" destOrd="0" presId="urn:diagrams.loki3.com/VaryingWidthList"/>
    <dgm:cxn modelId="{917B5C92-8A54-4CF6-8162-CFE90BAF18DF}" type="presParOf" srcId="{DDC9DA3C-7B1A-4723-9D2D-2162A1AEB673}" destId="{093691BB-DAAE-4E3F-A132-2CA15D8C87BC}" srcOrd="4" destOrd="0" presId="urn:diagrams.loki3.com/VaryingWidthList"/>
    <dgm:cxn modelId="{7D76241B-8773-4FB7-8085-7DE3CB382F7E}" type="presParOf" srcId="{DDC9DA3C-7B1A-4723-9D2D-2162A1AEB673}" destId="{DA4DF5E9-A265-4984-88D0-50D886D94522}" srcOrd="5" destOrd="0" presId="urn:diagrams.loki3.com/VaryingWidthList"/>
    <dgm:cxn modelId="{078C6A98-681F-46FC-9988-3D014079481D}" type="presParOf" srcId="{DDC9DA3C-7B1A-4723-9D2D-2162A1AEB673}" destId="{0572E538-0E1A-4C51-A2D0-1D20E1B4474C}" srcOrd="6" destOrd="0" presId="urn:diagrams.loki3.com/VaryingWidthList"/>
    <dgm:cxn modelId="{C813C432-1870-404C-9757-26C4E4C5D26A}" type="presParOf" srcId="{DDC9DA3C-7B1A-4723-9D2D-2162A1AEB673}" destId="{E2D40CCC-E874-44C4-98BA-D5B791A04C0E}" srcOrd="7" destOrd="0" presId="urn:diagrams.loki3.com/VaryingWidthList"/>
    <dgm:cxn modelId="{BC9D3933-0D38-4462-B2CB-86138AACC98A}" type="presParOf" srcId="{DDC9DA3C-7B1A-4723-9D2D-2162A1AEB673}" destId="{548800CB-37D8-4B32-AE8C-F639B62F07B8}" srcOrd="8" destOrd="0" presId="urn:diagrams.loki3.com/VaryingWidthList"/>
    <dgm:cxn modelId="{C8D32459-B186-4C02-B759-83F3626D3E14}" type="presParOf" srcId="{DDC9DA3C-7B1A-4723-9D2D-2162A1AEB673}" destId="{8C6B8A63-C82F-485A-A16B-8CC2F8D43CAD}" srcOrd="9" destOrd="0" presId="urn:diagrams.loki3.com/VaryingWidthList"/>
    <dgm:cxn modelId="{871D1F42-5B05-43C6-9C09-F8C6DB69AFAC}" type="presParOf" srcId="{DDC9DA3C-7B1A-4723-9D2D-2162A1AEB673}" destId="{69F9BCFC-9109-4EDB-ABB4-76D239EDC352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77D02-1AD5-46E3-85DA-8F8BB1202D82}" type="doc">
      <dgm:prSet loTypeId="urn:diagrams.loki3.com/VaryingWidthList" loCatId="list" qsTypeId="urn:microsoft.com/office/officeart/2005/8/quickstyle/3d1" qsCatId="3D" csTypeId="urn:microsoft.com/office/officeart/2005/8/colors/colorful5" csCatId="colorful" phldr="1"/>
      <dgm:spPr/>
    </dgm:pt>
    <dgm:pt modelId="{C9C05131-3892-416B-ABB0-EE316A75EA64}">
      <dgm:prSet phldrT="[Text]" custT="1"/>
      <dgm:spPr/>
      <dgm:t>
        <a:bodyPr/>
        <a:lstStyle/>
        <a:p>
          <a:pPr algn="l"/>
          <a:r>
            <a:rPr lang="en-US" sz="3200" smtClean="0"/>
            <a:t>a. Chế độ làm việc với các đối tượng</a:t>
          </a:r>
          <a:endParaRPr lang="en-US" sz="3200"/>
        </a:p>
      </dgm:t>
    </dgm:pt>
    <dgm:pt modelId="{6E377120-DC44-40D7-AC9C-F3700C0D3AA6}" type="parTrans" cxnId="{2B159AC4-0EE3-4C01-9025-DC497BE095BC}">
      <dgm:prSet/>
      <dgm:spPr/>
      <dgm:t>
        <a:bodyPr/>
        <a:lstStyle/>
        <a:p>
          <a:endParaRPr lang="en-US" sz="1600"/>
        </a:p>
      </dgm:t>
    </dgm:pt>
    <dgm:pt modelId="{6BB4EABC-619D-4C6D-83DB-4BAC0127311E}" type="sibTrans" cxnId="{2B159AC4-0EE3-4C01-9025-DC497BE095BC}">
      <dgm:prSet/>
      <dgm:spPr/>
      <dgm:t>
        <a:bodyPr/>
        <a:lstStyle/>
        <a:p>
          <a:endParaRPr lang="en-US" sz="1600"/>
        </a:p>
      </dgm:t>
    </dgm:pt>
    <dgm:pt modelId="{27D16736-9F5D-458C-A679-69296B3C6FCF}">
      <dgm:prSet phldrT="[Text]" custT="1"/>
      <dgm:spPr/>
      <dgm:t>
        <a:bodyPr/>
        <a:lstStyle/>
        <a:p>
          <a:pPr algn="l"/>
          <a:r>
            <a:rPr lang="en-US" sz="3200" smtClean="0"/>
            <a:t>b. Tạo đối tượng mới</a:t>
          </a:r>
          <a:endParaRPr lang="en-US" sz="3200"/>
        </a:p>
      </dgm:t>
    </dgm:pt>
    <dgm:pt modelId="{D42EEABB-1EC7-43B5-8442-49EFA93FF9E2}" type="parTrans" cxnId="{1C12C79E-1E4A-49C0-8630-29CEB1596318}">
      <dgm:prSet/>
      <dgm:spPr/>
      <dgm:t>
        <a:bodyPr/>
        <a:lstStyle/>
        <a:p>
          <a:endParaRPr lang="en-US" sz="1600"/>
        </a:p>
      </dgm:t>
    </dgm:pt>
    <dgm:pt modelId="{1DA90A55-CB7F-4AD5-A3B1-9C89F042E30B}" type="sibTrans" cxnId="{1C12C79E-1E4A-49C0-8630-29CEB1596318}">
      <dgm:prSet/>
      <dgm:spPr/>
      <dgm:t>
        <a:bodyPr/>
        <a:lstStyle/>
        <a:p>
          <a:endParaRPr lang="en-US" sz="1600"/>
        </a:p>
      </dgm:t>
    </dgm:pt>
    <dgm:pt modelId="{37A64576-46EA-4415-98E5-6209BF40A008}">
      <dgm:prSet phldrT="[Text]" custT="1"/>
      <dgm:spPr/>
      <dgm:t>
        <a:bodyPr/>
        <a:lstStyle/>
        <a:p>
          <a:pPr algn="l"/>
          <a:r>
            <a:rPr lang="en-US" sz="3200" smtClean="0"/>
            <a:t>c. Mở đối tượng</a:t>
          </a:r>
          <a:endParaRPr lang="en-US" sz="3200"/>
        </a:p>
      </dgm:t>
    </dgm:pt>
    <dgm:pt modelId="{141B5F5C-FCE6-485D-99F7-71780B89809B}" type="parTrans" cxnId="{F5766D53-34AF-433A-AEB7-7113B85908C2}">
      <dgm:prSet/>
      <dgm:spPr/>
      <dgm:t>
        <a:bodyPr/>
        <a:lstStyle/>
        <a:p>
          <a:endParaRPr lang="en-US"/>
        </a:p>
      </dgm:t>
    </dgm:pt>
    <dgm:pt modelId="{051E199E-2865-471B-A362-BC6E31C659AA}" type="sibTrans" cxnId="{F5766D53-34AF-433A-AEB7-7113B85908C2}">
      <dgm:prSet/>
      <dgm:spPr/>
      <dgm:t>
        <a:bodyPr/>
        <a:lstStyle/>
        <a:p>
          <a:endParaRPr lang="en-US"/>
        </a:p>
      </dgm:t>
    </dgm:pt>
    <dgm:pt modelId="{DDC9DA3C-7B1A-4723-9D2D-2162A1AEB673}" type="pres">
      <dgm:prSet presAssocID="{A0977D02-1AD5-46E3-85DA-8F8BB1202D82}" presName="Name0" presStyleCnt="0">
        <dgm:presLayoutVars>
          <dgm:resizeHandles/>
        </dgm:presLayoutVars>
      </dgm:prSet>
      <dgm:spPr/>
    </dgm:pt>
    <dgm:pt modelId="{7858B24E-9173-4409-9BC4-496677BEC990}" type="pres">
      <dgm:prSet presAssocID="{C9C05131-3892-416B-ABB0-EE316A75EA64}" presName="text" presStyleLbl="node1" presStyleIdx="0" presStyleCnt="3" custScaleX="719667" custLinFactY="-3118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3EE05-5792-4D83-9AD9-B154D45D199D}" type="pres">
      <dgm:prSet presAssocID="{6BB4EABC-619D-4C6D-83DB-4BAC0127311E}" presName="space" presStyleCnt="0"/>
      <dgm:spPr/>
    </dgm:pt>
    <dgm:pt modelId="{72032218-101F-4EEE-B819-4BAD0D58A26E}" type="pres">
      <dgm:prSet presAssocID="{27D16736-9F5D-458C-A679-69296B3C6FCF}" presName="text" presStyleLbl="node1" presStyleIdx="1" presStyleCnt="3" custScaleX="698500" custLinFactNeighborY="-34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4FFBC-EB50-45CE-A47C-53AA769ABA09}" type="pres">
      <dgm:prSet presAssocID="{1DA90A55-CB7F-4AD5-A3B1-9C89F042E30B}" presName="space" presStyleCnt="0"/>
      <dgm:spPr/>
    </dgm:pt>
    <dgm:pt modelId="{97E12337-E0D2-4EB3-9035-F6B2DD30B8D7}" type="pres">
      <dgm:prSet presAssocID="{37A64576-46EA-4415-98E5-6209BF40A008}" presName="text" presStyleLbl="node1" presStyleIdx="2" presStyleCnt="3" custScaleX="240632" custLinFactY="4951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FF8B78-2876-496B-B547-B3541E0776FE}" type="presOf" srcId="{C9C05131-3892-416B-ABB0-EE316A75EA64}" destId="{7858B24E-9173-4409-9BC4-496677BEC990}" srcOrd="0" destOrd="0" presId="urn:diagrams.loki3.com/VaryingWidthList"/>
    <dgm:cxn modelId="{018D3C9B-27B3-4067-9015-4E236175418D}" type="presOf" srcId="{27D16736-9F5D-458C-A679-69296B3C6FCF}" destId="{72032218-101F-4EEE-B819-4BAD0D58A26E}" srcOrd="0" destOrd="0" presId="urn:diagrams.loki3.com/VaryingWidthList"/>
    <dgm:cxn modelId="{6437F681-711F-4C25-8F12-87DB4DDD0F04}" type="presOf" srcId="{A0977D02-1AD5-46E3-85DA-8F8BB1202D82}" destId="{DDC9DA3C-7B1A-4723-9D2D-2162A1AEB673}" srcOrd="0" destOrd="0" presId="urn:diagrams.loki3.com/VaryingWidthList"/>
    <dgm:cxn modelId="{F5766D53-34AF-433A-AEB7-7113B85908C2}" srcId="{A0977D02-1AD5-46E3-85DA-8F8BB1202D82}" destId="{37A64576-46EA-4415-98E5-6209BF40A008}" srcOrd="2" destOrd="0" parTransId="{141B5F5C-FCE6-485D-99F7-71780B89809B}" sibTransId="{051E199E-2865-471B-A362-BC6E31C659AA}"/>
    <dgm:cxn modelId="{41C01746-E1EC-44AC-8FC8-347A68938CFD}" type="presOf" srcId="{37A64576-46EA-4415-98E5-6209BF40A008}" destId="{97E12337-E0D2-4EB3-9035-F6B2DD30B8D7}" srcOrd="0" destOrd="0" presId="urn:diagrams.loki3.com/VaryingWidthList"/>
    <dgm:cxn modelId="{2B159AC4-0EE3-4C01-9025-DC497BE095BC}" srcId="{A0977D02-1AD5-46E3-85DA-8F8BB1202D82}" destId="{C9C05131-3892-416B-ABB0-EE316A75EA64}" srcOrd="0" destOrd="0" parTransId="{6E377120-DC44-40D7-AC9C-F3700C0D3AA6}" sibTransId="{6BB4EABC-619D-4C6D-83DB-4BAC0127311E}"/>
    <dgm:cxn modelId="{1C12C79E-1E4A-49C0-8630-29CEB1596318}" srcId="{A0977D02-1AD5-46E3-85DA-8F8BB1202D82}" destId="{27D16736-9F5D-458C-A679-69296B3C6FCF}" srcOrd="1" destOrd="0" parTransId="{D42EEABB-1EC7-43B5-8442-49EFA93FF9E2}" sibTransId="{1DA90A55-CB7F-4AD5-A3B1-9C89F042E30B}"/>
    <dgm:cxn modelId="{CB9EB6CA-1514-46B5-A0B4-FFE6D5262A59}" type="presParOf" srcId="{DDC9DA3C-7B1A-4723-9D2D-2162A1AEB673}" destId="{7858B24E-9173-4409-9BC4-496677BEC990}" srcOrd="0" destOrd="0" presId="urn:diagrams.loki3.com/VaryingWidthList"/>
    <dgm:cxn modelId="{2B732FB2-EFF2-44F8-A617-81BFFE9840AB}" type="presParOf" srcId="{DDC9DA3C-7B1A-4723-9D2D-2162A1AEB673}" destId="{F723EE05-5792-4D83-9AD9-B154D45D199D}" srcOrd="1" destOrd="0" presId="urn:diagrams.loki3.com/VaryingWidthList"/>
    <dgm:cxn modelId="{17315A83-A2DD-441A-AEED-E7325BB693B5}" type="presParOf" srcId="{DDC9DA3C-7B1A-4723-9D2D-2162A1AEB673}" destId="{72032218-101F-4EEE-B819-4BAD0D58A26E}" srcOrd="2" destOrd="0" presId="urn:diagrams.loki3.com/VaryingWidthList"/>
    <dgm:cxn modelId="{E6427AED-B61F-4E3B-894F-B11964ACBB43}" type="presParOf" srcId="{DDC9DA3C-7B1A-4723-9D2D-2162A1AEB673}" destId="{A3C4FFBC-EB50-45CE-A47C-53AA769ABA09}" srcOrd="3" destOrd="0" presId="urn:diagrams.loki3.com/VaryingWidthList"/>
    <dgm:cxn modelId="{7F24A0D9-8765-4806-88BE-9187BEA7FED1}" type="presParOf" srcId="{DDC9DA3C-7B1A-4723-9D2D-2162A1AEB673}" destId="{97E12337-E0D2-4EB3-9035-F6B2DD30B8D7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8B24E-9173-4409-9BC4-496677BEC990}">
      <dsp:nvSpPr>
        <dsp:cNvPr id="0" name=""/>
        <dsp:cNvSpPr/>
      </dsp:nvSpPr>
      <dsp:spPr>
        <a:xfrm>
          <a:off x="0" y="0"/>
          <a:ext cx="8229600" cy="126377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a. Giới thiệu MS Access</a:t>
          </a:r>
          <a:endParaRPr lang="en-US" sz="3200" kern="1200"/>
        </a:p>
      </dsp:txBody>
      <dsp:txXfrm>
        <a:off x="0" y="0"/>
        <a:ext cx="8229600" cy="1263774"/>
      </dsp:txXfrm>
    </dsp:sp>
    <dsp:sp modelId="{72032218-101F-4EEE-B819-4BAD0D58A26E}">
      <dsp:nvSpPr>
        <dsp:cNvPr id="0" name=""/>
        <dsp:cNvSpPr/>
      </dsp:nvSpPr>
      <dsp:spPr>
        <a:xfrm>
          <a:off x="0" y="1327025"/>
          <a:ext cx="8229600" cy="1263774"/>
        </a:xfrm>
        <a:prstGeom prst="rect">
          <a:avLst/>
        </a:prstGeom>
        <a:gradFill rotWithShape="0">
          <a:gsLst>
            <a:gs pos="0">
              <a:schemeClr val="accent5">
                <a:hueOff val="-3635903"/>
                <a:satOff val="12632"/>
                <a:lumOff val="-23725"/>
                <a:alphaOff val="0"/>
                <a:shade val="51000"/>
                <a:satMod val="130000"/>
              </a:schemeClr>
            </a:gs>
            <a:gs pos="80000">
              <a:schemeClr val="accent5">
                <a:hueOff val="-3635903"/>
                <a:satOff val="12632"/>
                <a:lumOff val="-2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-3635903"/>
                <a:satOff val="12632"/>
                <a:lumOff val="-2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b. Các chức năng của MS Access</a:t>
          </a:r>
          <a:endParaRPr lang="en-US" sz="3200" kern="1200"/>
        </a:p>
      </dsp:txBody>
      <dsp:txXfrm>
        <a:off x="0" y="1327025"/>
        <a:ext cx="8229600" cy="1263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8B24E-9173-4409-9BC4-496677BEC990}">
      <dsp:nvSpPr>
        <dsp:cNvPr id="0" name=""/>
        <dsp:cNvSpPr/>
      </dsp:nvSpPr>
      <dsp:spPr>
        <a:xfrm>
          <a:off x="0" y="0"/>
          <a:ext cx="8229600" cy="81641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a. Khởi động MS Access</a:t>
          </a:r>
          <a:endParaRPr lang="en-US" sz="3200" kern="1200"/>
        </a:p>
      </dsp:txBody>
      <dsp:txXfrm>
        <a:off x="0" y="0"/>
        <a:ext cx="8229600" cy="816415"/>
      </dsp:txXfrm>
    </dsp:sp>
    <dsp:sp modelId="{72032218-101F-4EEE-B819-4BAD0D58A26E}">
      <dsp:nvSpPr>
        <dsp:cNvPr id="0" name=""/>
        <dsp:cNvSpPr/>
      </dsp:nvSpPr>
      <dsp:spPr>
        <a:xfrm>
          <a:off x="0" y="838200"/>
          <a:ext cx="8229600" cy="816415"/>
        </a:xfrm>
        <a:prstGeom prst="rect">
          <a:avLst/>
        </a:prstGeom>
        <a:gradFill rotWithShape="0">
          <a:gsLst>
            <a:gs pos="0">
              <a:schemeClr val="accent5">
                <a:hueOff val="-727181"/>
                <a:satOff val="2526"/>
                <a:lumOff val="-4745"/>
                <a:alphaOff val="0"/>
                <a:shade val="51000"/>
                <a:satMod val="130000"/>
              </a:schemeClr>
            </a:gs>
            <a:gs pos="80000">
              <a:schemeClr val="accent5">
                <a:hueOff val="-727181"/>
                <a:satOff val="2526"/>
                <a:lumOff val="-4745"/>
                <a:alphaOff val="0"/>
                <a:shade val="93000"/>
                <a:satMod val="130000"/>
              </a:schemeClr>
            </a:gs>
            <a:gs pos="100000">
              <a:schemeClr val="accent5">
                <a:hueOff val="-727181"/>
                <a:satOff val="2526"/>
                <a:lumOff val="-4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b. Giới thiệu màn hình làm việc</a:t>
          </a:r>
        </a:p>
      </dsp:txBody>
      <dsp:txXfrm>
        <a:off x="0" y="838200"/>
        <a:ext cx="8229600" cy="816415"/>
      </dsp:txXfrm>
    </dsp:sp>
    <dsp:sp modelId="{093691BB-DAAE-4E3F-A132-2CA15D8C87BC}">
      <dsp:nvSpPr>
        <dsp:cNvPr id="0" name=""/>
        <dsp:cNvSpPr/>
      </dsp:nvSpPr>
      <dsp:spPr>
        <a:xfrm>
          <a:off x="0" y="1715874"/>
          <a:ext cx="8229600" cy="816415"/>
        </a:xfrm>
        <a:prstGeom prst="rect">
          <a:avLst/>
        </a:prstGeom>
        <a:gradFill rotWithShape="0">
          <a:gsLst>
            <a:gs pos="0">
              <a:schemeClr val="accent5">
                <a:hueOff val="-1454361"/>
                <a:satOff val="5053"/>
                <a:lumOff val="-9490"/>
                <a:alphaOff val="0"/>
                <a:shade val="51000"/>
                <a:satMod val="130000"/>
              </a:schemeClr>
            </a:gs>
            <a:gs pos="80000">
              <a:schemeClr val="accent5">
                <a:hueOff val="-1454361"/>
                <a:satOff val="5053"/>
                <a:lumOff val="-9490"/>
                <a:alphaOff val="0"/>
                <a:shade val="93000"/>
                <a:satMod val="130000"/>
              </a:schemeClr>
            </a:gs>
            <a:gs pos="100000">
              <a:schemeClr val="accent5">
                <a:hueOff val="-1454361"/>
                <a:satOff val="5053"/>
                <a:lumOff val="-94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c. Tạo CSDL mới</a:t>
          </a:r>
        </a:p>
      </dsp:txBody>
      <dsp:txXfrm>
        <a:off x="0" y="1715874"/>
        <a:ext cx="8229600" cy="816415"/>
      </dsp:txXfrm>
    </dsp:sp>
    <dsp:sp modelId="{0572E538-0E1A-4C51-A2D0-1D20E1B4474C}">
      <dsp:nvSpPr>
        <dsp:cNvPr id="0" name=""/>
        <dsp:cNvSpPr/>
      </dsp:nvSpPr>
      <dsp:spPr>
        <a:xfrm>
          <a:off x="9360" y="2573110"/>
          <a:ext cx="8210878" cy="816415"/>
        </a:xfrm>
        <a:prstGeom prst="rect">
          <a:avLst/>
        </a:prstGeom>
        <a:gradFill rotWithShape="0">
          <a:gsLst>
            <a:gs pos="0">
              <a:schemeClr val="accent5">
                <a:hueOff val="-2181542"/>
                <a:satOff val="7579"/>
                <a:lumOff val="-14235"/>
                <a:alphaOff val="0"/>
                <a:shade val="51000"/>
                <a:satMod val="130000"/>
              </a:schemeClr>
            </a:gs>
            <a:gs pos="80000">
              <a:schemeClr val="accent5">
                <a:hueOff val="-2181542"/>
                <a:satOff val="7579"/>
                <a:lumOff val="-14235"/>
                <a:alphaOff val="0"/>
                <a:shade val="93000"/>
                <a:satMod val="130000"/>
              </a:schemeClr>
            </a:gs>
            <a:gs pos="100000">
              <a:schemeClr val="accent5">
                <a:hueOff val="-2181542"/>
                <a:satOff val="7579"/>
                <a:lumOff val="-142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d. Các đối tượng chính trên MS Access</a:t>
          </a:r>
        </a:p>
      </dsp:txBody>
      <dsp:txXfrm>
        <a:off x="9360" y="2573110"/>
        <a:ext cx="8210878" cy="816415"/>
      </dsp:txXfrm>
    </dsp:sp>
    <dsp:sp modelId="{548800CB-37D8-4B32-AE8C-F639B62F07B8}">
      <dsp:nvSpPr>
        <dsp:cNvPr id="0" name=""/>
        <dsp:cNvSpPr/>
      </dsp:nvSpPr>
      <dsp:spPr>
        <a:xfrm>
          <a:off x="5" y="3430346"/>
          <a:ext cx="8229589" cy="816415"/>
        </a:xfrm>
        <a:prstGeom prst="rect">
          <a:avLst/>
        </a:prstGeom>
        <a:gradFill rotWithShape="0">
          <a:gsLst>
            <a:gs pos="0">
              <a:schemeClr val="accent5">
                <a:hueOff val="-2908723"/>
                <a:satOff val="10106"/>
                <a:lumOff val="-18980"/>
                <a:alphaOff val="0"/>
                <a:shade val="51000"/>
                <a:satMod val="130000"/>
              </a:schemeClr>
            </a:gs>
            <a:gs pos="80000">
              <a:schemeClr val="accent5">
                <a:hueOff val="-2908723"/>
                <a:satOff val="10106"/>
                <a:lumOff val="-18980"/>
                <a:alphaOff val="0"/>
                <a:shade val="93000"/>
                <a:satMod val="130000"/>
              </a:schemeClr>
            </a:gs>
            <a:gs pos="100000">
              <a:schemeClr val="accent5">
                <a:hueOff val="-2908723"/>
                <a:satOff val="10106"/>
                <a:lumOff val="-189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e. Mở CSDL đã có</a:t>
          </a:r>
        </a:p>
      </dsp:txBody>
      <dsp:txXfrm>
        <a:off x="5" y="3430346"/>
        <a:ext cx="8229589" cy="816415"/>
      </dsp:txXfrm>
    </dsp:sp>
    <dsp:sp modelId="{69F9BCFC-9109-4EDB-ABB4-76D239EDC352}">
      <dsp:nvSpPr>
        <dsp:cNvPr id="0" name=""/>
        <dsp:cNvSpPr/>
      </dsp:nvSpPr>
      <dsp:spPr>
        <a:xfrm>
          <a:off x="0" y="4287582"/>
          <a:ext cx="8229600" cy="816415"/>
        </a:xfrm>
        <a:prstGeom prst="rect">
          <a:avLst/>
        </a:prstGeom>
        <a:gradFill rotWithShape="0">
          <a:gsLst>
            <a:gs pos="0">
              <a:schemeClr val="accent5">
                <a:hueOff val="-3635903"/>
                <a:satOff val="12632"/>
                <a:lumOff val="-23725"/>
                <a:alphaOff val="0"/>
                <a:shade val="51000"/>
                <a:satMod val="130000"/>
              </a:schemeClr>
            </a:gs>
            <a:gs pos="80000">
              <a:schemeClr val="accent5">
                <a:hueOff val="-3635903"/>
                <a:satOff val="12632"/>
                <a:lumOff val="-2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-3635903"/>
                <a:satOff val="12632"/>
                <a:lumOff val="-2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f. Kết thúc phiên làm việc</a:t>
          </a:r>
        </a:p>
      </dsp:txBody>
      <dsp:txXfrm>
        <a:off x="0" y="4287582"/>
        <a:ext cx="8229600" cy="816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8B24E-9173-4409-9BC4-496677BEC990}">
      <dsp:nvSpPr>
        <dsp:cNvPr id="0" name=""/>
        <dsp:cNvSpPr/>
      </dsp:nvSpPr>
      <dsp:spPr>
        <a:xfrm>
          <a:off x="0" y="0"/>
          <a:ext cx="8229600" cy="103137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a. Chế độ làm việc với các đối tượng</a:t>
          </a:r>
          <a:endParaRPr lang="en-US" sz="3200" kern="1200"/>
        </a:p>
      </dsp:txBody>
      <dsp:txXfrm>
        <a:off x="0" y="0"/>
        <a:ext cx="8229600" cy="1031378"/>
      </dsp:txXfrm>
    </dsp:sp>
    <dsp:sp modelId="{72032218-101F-4EEE-B819-4BAD0D58A26E}">
      <dsp:nvSpPr>
        <dsp:cNvPr id="0" name=""/>
        <dsp:cNvSpPr/>
      </dsp:nvSpPr>
      <dsp:spPr>
        <a:xfrm>
          <a:off x="0" y="1066800"/>
          <a:ext cx="8229600" cy="1031378"/>
        </a:xfrm>
        <a:prstGeom prst="rect">
          <a:avLst/>
        </a:prstGeom>
        <a:gradFill rotWithShape="0">
          <a:gsLst>
            <a:gs pos="0">
              <a:schemeClr val="accent5">
                <a:hueOff val="-1817952"/>
                <a:satOff val="6316"/>
                <a:lumOff val="-11862"/>
                <a:alphaOff val="0"/>
                <a:shade val="51000"/>
                <a:satMod val="130000"/>
              </a:schemeClr>
            </a:gs>
            <a:gs pos="80000">
              <a:schemeClr val="accent5">
                <a:hueOff val="-1817952"/>
                <a:satOff val="6316"/>
                <a:lumOff val="-11862"/>
                <a:alphaOff val="0"/>
                <a:shade val="93000"/>
                <a:satMod val="130000"/>
              </a:schemeClr>
            </a:gs>
            <a:gs pos="100000">
              <a:schemeClr val="accent5">
                <a:hueOff val="-1817952"/>
                <a:satOff val="6316"/>
                <a:lumOff val="-11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b. Tạo đối tượng mới</a:t>
          </a:r>
          <a:endParaRPr lang="en-US" sz="3200" kern="1200"/>
        </a:p>
      </dsp:txBody>
      <dsp:txXfrm>
        <a:off x="0" y="1066800"/>
        <a:ext cx="8229600" cy="1031378"/>
      </dsp:txXfrm>
    </dsp:sp>
    <dsp:sp modelId="{97E12337-E0D2-4EB3-9035-F6B2DD30B8D7}">
      <dsp:nvSpPr>
        <dsp:cNvPr id="0" name=""/>
        <dsp:cNvSpPr/>
      </dsp:nvSpPr>
      <dsp:spPr>
        <a:xfrm>
          <a:off x="0" y="2169021"/>
          <a:ext cx="8229600" cy="1031378"/>
        </a:xfrm>
        <a:prstGeom prst="rect">
          <a:avLst/>
        </a:prstGeom>
        <a:gradFill rotWithShape="0">
          <a:gsLst>
            <a:gs pos="0">
              <a:schemeClr val="accent5">
                <a:hueOff val="-3635903"/>
                <a:satOff val="12632"/>
                <a:lumOff val="-23725"/>
                <a:alphaOff val="0"/>
                <a:shade val="51000"/>
                <a:satMod val="130000"/>
              </a:schemeClr>
            </a:gs>
            <a:gs pos="80000">
              <a:schemeClr val="accent5">
                <a:hueOff val="-3635903"/>
                <a:satOff val="12632"/>
                <a:lumOff val="-2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-3635903"/>
                <a:satOff val="12632"/>
                <a:lumOff val="-2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c. Mở đối tượng</a:t>
          </a:r>
          <a:endParaRPr lang="en-US" sz="3200" kern="1200"/>
        </a:p>
      </dsp:txBody>
      <dsp:txXfrm>
        <a:off x="0" y="2169021"/>
        <a:ext cx="8229600" cy="1031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98C72-FE10-4148-AB7F-4129101199C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87BFA-7405-4069-88CD-FA8BA7D68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6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22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6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54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36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78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79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25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81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449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2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5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94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6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35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71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74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2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3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7BFA-7405-4069-88CD-FA8BA7D680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8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gray">
          <a:xfrm flipV="1">
            <a:off x="0" y="3003550"/>
            <a:ext cx="9144000" cy="95885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C6CB0FC7-C3F5-498C-955B-95090615A3F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ctrTitle"/>
          </p:nvPr>
        </p:nvSpPr>
        <p:spPr bwMode="auto">
          <a:xfrm>
            <a:off x="295275" y="3035300"/>
            <a:ext cx="8534400" cy="8509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4800600"/>
            <a:ext cx="58674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87371-9C63-41B0-A2D4-11DD9D5022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2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0955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341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833F3-6C19-4951-A520-17C78AAF4E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05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E84F7-356A-4B52-9E0C-78B901D22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7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E6858-5933-4DD0-A13B-A0D72DCF9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49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8C918-A48C-439C-93AB-DC1888DCC0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98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F4670-B365-4F26-8132-C46C7FBCCD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95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C74B7-1597-470B-8046-7F54D5C31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26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67C4D-7329-4E2E-B70C-CD62298B23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04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26C17-2D4F-43F3-AEA3-E4E81522A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4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DC7E-5358-4F7B-9270-6E62975C4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file:///C:\Program%20Files\Microsoft%20Office\OFFICE11\MSACCESS.EXE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778578"/>
              </p:ext>
            </p:extLst>
          </p:nvPr>
        </p:nvGraphicFramePr>
        <p:xfrm>
          <a:off x="0" y="-6076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Image" r:id="rId14" imgW="8698413" imgH="1104372" progId="Photoshop.Image.6">
                  <p:embed/>
                </p:oleObj>
              </mc:Choice>
              <mc:Fallback>
                <p:oleObj name="Image" r:id="rId14" imgW="8698413" imgH="1104372" progId="Photoshop.Image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6076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7" name="Rectangle 3"/>
          <p:cNvSpPr>
            <a:spLocks noChangeArrowheads="1"/>
          </p:cNvSpPr>
          <p:nvPr/>
        </p:nvSpPr>
        <p:spPr bwMode="gray">
          <a:xfrm>
            <a:off x="0" y="990600"/>
            <a:ext cx="9144000" cy="1206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4862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91E076-BE1D-4C44-AB1B-A96BC00AB4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304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52235" name="Picture 11" descr="Access">
            <a:hlinkClick r:id="rId16" action="ppaction://hlinkfile"/>
          </p:cNvPr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rgbClr val="0000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rgbClr val="0000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7.xml"/><Relationship Id="rId5" Type="http://schemas.openxmlformats.org/officeDocument/2006/relationships/slide" Target="slide15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/>
              <a:t>Giới thiệu Microsoft Access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8300" y="2120900"/>
            <a:ext cx="5867400" cy="85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6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 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37068"/>
            <a:ext cx="815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/>
            <a:r>
              <a:rPr lang="en-US" sz="2800" b="1" smtClean="0">
                <a:solidFill>
                  <a:srgbClr val="FF0000"/>
                </a:solidFill>
                <a:latin typeface="Verdana" pitchFamily="34" charset="0"/>
              </a:rPr>
              <a:t>d. Các đối tượng chính trên MS Access</a:t>
            </a:r>
            <a:endParaRPr 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DECE7-0FD7-481D-9D1C-17D8C6A469FA}"/>
              </a:ext>
            </a:extLst>
          </p:cNvPr>
          <p:cNvSpPr txBox="1"/>
          <p:nvPr/>
        </p:nvSpPr>
        <p:spPr>
          <a:xfrm>
            <a:off x="886225" y="3200400"/>
            <a:ext cx="762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olidFill>
                  <a:srgbClr val="000099"/>
                </a:solidFill>
                <a:latin typeface="Verdana" pitchFamily="34" charset="0"/>
              </a:rPr>
              <a:t> Dù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ng để lưu dữ liệu</a:t>
            </a:r>
            <a:r>
              <a:rPr lang="en-US" sz="2400">
                <a:solidFill>
                  <a:srgbClr val="000099"/>
                </a:solidFill>
                <a:latin typeface="Verdana" pitchFamily="34" charset="0"/>
              </a:rPr>
              <a:t>.</a:t>
            </a:r>
            <a:endParaRPr lang="vi-VN" sz="2400">
              <a:solidFill>
                <a:srgbClr val="000099"/>
              </a:solidFill>
              <a:latin typeface="Verdana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Mỗi bảng chứa thông tin của một chủ thể</a:t>
            </a:r>
            <a:r>
              <a:rPr lang="en-US" sz="2400">
                <a:solidFill>
                  <a:srgbClr val="000099"/>
                </a:solidFill>
                <a:latin typeface="Verdana" pitchFamily="34" charset="0"/>
              </a:rPr>
              <a:t>.</a:t>
            </a:r>
            <a:endParaRPr lang="en-US" altLang="en-US" sz="24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114" y="2146490"/>
            <a:ext cx="74530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CC3300"/>
                </a:solidFill>
                <a:latin typeface="Verdana" pitchFamily="34" charset="0"/>
              </a:rPr>
              <a:t>Bảng </a:t>
            </a:r>
            <a:r>
              <a:rPr lang="en-US" sz="2800" b="1" dirty="0">
                <a:solidFill>
                  <a:srgbClr val="CC3300"/>
                </a:solidFill>
                <a:latin typeface="Verdana" pitchFamily="34" charset="0"/>
              </a:rPr>
              <a:t>(Table)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066800"/>
          </a:xfrm>
        </p:spPr>
        <p:txBody>
          <a:bodyPr/>
          <a:lstStyle/>
          <a:p>
            <a:r>
              <a:rPr lang="en-US" altLang="en-US" sz="3200" smtClean="0"/>
              <a:t>BẢNG (TABLE)</a:t>
            </a:r>
            <a:endParaRPr lang="en-US" altLang="en-US" sz="3200" dirty="0"/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850A1724-1FDD-4E00-A017-E76FAC1AED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717675"/>
          <a:ext cx="8458200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Bitmap Image" r:id="rId4" imgW="5001323" imgH="2362530" progId="Paint.Picture">
                  <p:embed/>
                </p:oleObj>
              </mc:Choice>
              <mc:Fallback>
                <p:oleObj name="Bitmap Image" r:id="rId4" imgW="5001323" imgH="2362530" progId="Paint.Picture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17675"/>
                        <a:ext cx="8458200" cy="399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06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37068"/>
            <a:ext cx="815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/>
            <a:r>
              <a:rPr lang="en-US" sz="2800" b="1" smtClean="0">
                <a:solidFill>
                  <a:srgbClr val="FF0000"/>
                </a:solidFill>
                <a:latin typeface="Verdana" pitchFamily="34" charset="0"/>
              </a:rPr>
              <a:t>d. Các đối tượng chính trên MS Access</a:t>
            </a:r>
            <a:endParaRPr 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DECE7-0FD7-481D-9D1C-17D8C6A469FA}"/>
              </a:ext>
            </a:extLst>
          </p:cNvPr>
          <p:cNvSpPr txBox="1"/>
          <p:nvPr/>
        </p:nvSpPr>
        <p:spPr>
          <a:xfrm>
            <a:off x="886225" y="3200400"/>
            <a:ext cx="762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Dùng để sắp xếp, tìm kiếm và kết xuất dữ liệu xác định từ một hoặc nhiều </a:t>
            </a:r>
            <a:r>
              <a:rPr lang="vi-VN" sz="2400" smtClean="0">
                <a:solidFill>
                  <a:srgbClr val="000099"/>
                </a:solidFill>
                <a:latin typeface="Verdana" pitchFamily="34" charset="0"/>
              </a:rPr>
              <a:t>bảng</a:t>
            </a:r>
            <a:endParaRPr lang="en-US" altLang="en-US" sz="240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114" y="2146490"/>
            <a:ext cx="74530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CC3300"/>
                </a:solidFill>
                <a:latin typeface="Verdana" pitchFamily="34" charset="0"/>
              </a:rPr>
              <a:t>Mẫu hỏi (Querry)</a:t>
            </a:r>
            <a:endParaRPr lang="en-US" sz="2800" b="1" dirty="0">
              <a:solidFill>
                <a:srgbClr val="CC33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3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MẪU HỎI (QUERY)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" t="976"/>
          <a:stretch/>
        </p:blipFill>
        <p:spPr bwMode="auto">
          <a:xfrm>
            <a:off x="1402080" y="1180010"/>
            <a:ext cx="6522720" cy="375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2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140" y="3942829"/>
            <a:ext cx="70866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707AAD-A6F8-4868-AF6A-F1986E639AE7}"/>
              </a:ext>
            </a:extLst>
          </p:cNvPr>
          <p:cNvSpPr txBox="1"/>
          <p:nvPr/>
        </p:nvSpPr>
        <p:spPr>
          <a:xfrm>
            <a:off x="723900" y="6248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+mj-lt"/>
              </a:rPr>
              <a:t>Thống kê số lượng sách theo từng loại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37068"/>
            <a:ext cx="815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/>
            <a:r>
              <a:rPr lang="en-US" sz="2800" b="1" smtClean="0">
                <a:solidFill>
                  <a:srgbClr val="FF0000"/>
                </a:solidFill>
                <a:latin typeface="Verdana" pitchFamily="34" charset="0"/>
              </a:rPr>
              <a:t>d. Các đối tượng chính trên MS Access</a:t>
            </a:r>
            <a:endParaRPr 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DECE7-0FD7-481D-9D1C-17D8C6A469FA}"/>
              </a:ext>
            </a:extLst>
          </p:cNvPr>
          <p:cNvSpPr txBox="1"/>
          <p:nvPr/>
        </p:nvSpPr>
        <p:spPr>
          <a:xfrm>
            <a:off x="886225" y="3200400"/>
            <a:ext cx="762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Dùng để </a:t>
            </a:r>
            <a:r>
              <a:rPr lang="en-US" sz="2400">
                <a:solidFill>
                  <a:srgbClr val="000099"/>
                </a:solidFill>
                <a:latin typeface="Verdana" pitchFamily="34" charset="0"/>
              </a:rPr>
              <a:t>tạo giao diện cho việc nhập và hiển thị thông tin một cách thuận tiện</a:t>
            </a:r>
            <a:endParaRPr lang="en-US" altLang="en-US" sz="24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114" y="2146490"/>
            <a:ext cx="74530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CC3300"/>
                </a:solidFill>
                <a:latin typeface="Verdana" pitchFamily="34" charset="0"/>
              </a:rPr>
              <a:t>Biểu mẫu (Form)</a:t>
            </a:r>
            <a:endParaRPr lang="en-US" sz="2800" b="1" dirty="0">
              <a:solidFill>
                <a:srgbClr val="CC33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1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BIỂU MẪU (FORM)</a:t>
            </a: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98562"/>
            <a:ext cx="7924800" cy="482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37068"/>
            <a:ext cx="815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/>
            <a:r>
              <a:rPr lang="en-US" sz="2800" b="1" smtClean="0">
                <a:solidFill>
                  <a:srgbClr val="FF0000"/>
                </a:solidFill>
                <a:latin typeface="Verdana" pitchFamily="34" charset="0"/>
              </a:rPr>
              <a:t>d. Các đối tượng chính trên MS Access</a:t>
            </a:r>
            <a:endParaRPr 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DECE7-0FD7-481D-9D1C-17D8C6A469FA}"/>
              </a:ext>
            </a:extLst>
          </p:cNvPr>
          <p:cNvSpPr txBox="1"/>
          <p:nvPr/>
        </p:nvSpPr>
        <p:spPr>
          <a:xfrm>
            <a:off x="886225" y="3200400"/>
            <a:ext cx="762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Dùng để tính toán, tổng hợp </a:t>
            </a:r>
            <a:r>
              <a:rPr lang="en-US" sz="2400">
                <a:solidFill>
                  <a:srgbClr val="000099"/>
                </a:solidFill>
                <a:latin typeface="Verdana" pitchFamily="34" charset="0"/>
              </a:rPr>
              <a:t>những</a:t>
            </a:r>
            <a:r>
              <a:rPr lang="vi-VN" sz="2400">
                <a:solidFill>
                  <a:srgbClr val="000099"/>
                </a:solidFill>
                <a:latin typeface="Verdana" pitchFamily="34" charset="0"/>
              </a:rPr>
              <a:t> dữ liệu được chọn và in ra</a:t>
            </a:r>
            <a:endParaRPr lang="en-US" altLang="en-US" sz="24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114" y="2146490"/>
            <a:ext cx="74530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CC3300"/>
                </a:solidFill>
                <a:latin typeface="Verdana" pitchFamily="34" charset="0"/>
              </a:rPr>
              <a:t>Báo cáo (Report)</a:t>
            </a:r>
            <a:endParaRPr lang="en-US" sz="2800" b="1" dirty="0">
              <a:solidFill>
                <a:srgbClr val="CC33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479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BÁO CÁO (REPORT)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9F8101-2C18-4AC5-AF1D-9325496429E9}"/>
              </a:ext>
            </a:extLst>
          </p:cNvPr>
          <p:cNvSpPr/>
          <p:nvPr/>
        </p:nvSpPr>
        <p:spPr>
          <a:xfrm>
            <a:off x="-152400" y="5715000"/>
            <a:ext cx="17526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806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43791"/>
              </p:ext>
            </p:extLst>
          </p:nvPr>
        </p:nvGraphicFramePr>
        <p:xfrm>
          <a:off x="-38010" y="990600"/>
          <a:ext cx="9182010" cy="5570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Bitmap Image" r:id="rId4" imgW="6533333" imgH="3962953" progId="Paint.Picture">
                  <p:embed/>
                </p:oleObj>
              </mc:Choice>
              <mc:Fallback>
                <p:oleObj name="Bitmap Image" r:id="rId4" imgW="6533333" imgH="396295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010" y="990600"/>
                        <a:ext cx="9182010" cy="5570192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80571" y="2362200"/>
            <a:ext cx="7801429" cy="203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09588" indent="-509588">
              <a:defRPr>
                <a:solidFill>
                  <a:schemeClr val="tx1"/>
                </a:solidFill>
                <a:latin typeface="Arial" charset="0"/>
              </a:defRPr>
            </a:lvl1pPr>
            <a:lvl2pPr marL="6238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2800" smtClean="0">
                <a:solidFill>
                  <a:srgbClr val="0070C0"/>
                </a:solidFill>
                <a:latin typeface="Verdana" pitchFamily="34" charset="0"/>
              </a:rPr>
              <a:t>Cách 1: </a:t>
            </a:r>
            <a:r>
              <a:rPr lang="en-US" altLang="en-US" sz="2800" smtClean="0">
                <a:solidFill>
                  <a:srgbClr val="FF3300"/>
                </a:solidFill>
                <a:latin typeface="Verdana" pitchFamily="34" charset="0"/>
              </a:rPr>
              <a:t>FILE </a:t>
            </a:r>
            <a:r>
              <a:rPr lang="en-US" altLang="en-US" sz="2800">
                <a:solidFill>
                  <a:srgbClr val="FF3300"/>
                </a:solidFill>
                <a:latin typeface="Verdana" pitchFamily="34" charset="0"/>
                <a:sym typeface="Symbol" pitchFamily="18" charset="2"/>
              </a:rPr>
              <a:t></a:t>
            </a:r>
            <a:r>
              <a:rPr lang="en-US" altLang="en-US" sz="2800">
                <a:solidFill>
                  <a:srgbClr val="FF3300"/>
                </a:solidFill>
                <a:latin typeface="Verdana" pitchFamily="34" charset="0"/>
              </a:rPr>
              <a:t> OPEN</a:t>
            </a:r>
            <a:r>
              <a:rPr lang="en-US" altLang="en-US" sz="280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sz="2800" dirty="0" err="1">
                <a:solidFill>
                  <a:schemeClr val="folHlink"/>
                </a:solidFill>
                <a:latin typeface="Verdana" pitchFamily="34" charset="0"/>
              </a:rPr>
              <a:t>hoặc</a:t>
            </a:r>
            <a:r>
              <a:rPr lang="en-US" altLang="en-US" sz="28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sz="2800" dirty="0">
                <a:solidFill>
                  <a:srgbClr val="FF3300"/>
                </a:solidFill>
                <a:latin typeface="Verdana" pitchFamily="34" charset="0"/>
              </a:rPr>
              <a:t>CTRL </a:t>
            </a:r>
            <a:r>
              <a:rPr lang="en-US" altLang="en-US" sz="2800">
                <a:solidFill>
                  <a:srgbClr val="FF3300"/>
                </a:solidFill>
                <a:latin typeface="Verdana" pitchFamily="34" charset="0"/>
              </a:rPr>
              <a:t>+ </a:t>
            </a:r>
            <a:r>
              <a:rPr lang="en-US" altLang="en-US" sz="2800" smtClean="0">
                <a:solidFill>
                  <a:srgbClr val="FF3300"/>
                </a:solidFill>
                <a:latin typeface="Verdana" pitchFamily="34" charset="0"/>
              </a:rPr>
              <a:t>O</a:t>
            </a:r>
            <a:endParaRPr lang="en-US" altLang="en-US" sz="2800" dirty="0">
              <a:solidFill>
                <a:srgbClr val="FF3300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800" smtClean="0">
                <a:solidFill>
                  <a:srgbClr val="0070C0"/>
                </a:solidFill>
                <a:latin typeface="Verdana" pitchFamily="34" charset="0"/>
              </a:rPr>
              <a:t>Cách 2: </a:t>
            </a:r>
            <a:r>
              <a:rPr lang="en-US" altLang="en-US" sz="2800" smtClean="0">
                <a:solidFill>
                  <a:srgbClr val="FF3300"/>
                </a:solidFill>
                <a:latin typeface="Verdana" pitchFamily="34" charset="0"/>
              </a:rPr>
              <a:t>Double click </a:t>
            </a:r>
            <a:r>
              <a:rPr lang="en-US" altLang="en-US" sz="2800" smtClean="0">
                <a:solidFill>
                  <a:srgbClr val="0070C0"/>
                </a:solidFill>
                <a:latin typeface="Verdana" pitchFamily="34" charset="0"/>
              </a:rPr>
              <a:t>vào tên tập tin cần mở</a:t>
            </a:r>
            <a:endParaRPr lang="en-US" altLang="en-US" sz="2800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7924800" cy="533400"/>
          </a:xfrm>
        </p:spPr>
        <p:txBody>
          <a:bodyPr/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 dirty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e</a:t>
            </a:r>
            <a:r>
              <a:rPr lang="en-US" altLang="en-US" sz="2800" kern="1200" smtClean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. </a:t>
            </a:r>
            <a:r>
              <a:rPr lang="en-US" altLang="en-US" sz="2800" kern="1200" dirty="0" err="1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Mở</a:t>
            </a:r>
            <a:r>
              <a:rPr lang="en-US" altLang="en-US" sz="2800" kern="1200" dirty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 CSDL </a:t>
            </a:r>
            <a:r>
              <a:rPr lang="en-US" altLang="en-US" sz="2800" kern="1200" dirty="0" err="1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đã</a:t>
            </a:r>
            <a:r>
              <a:rPr lang="en-US" altLang="en-US" sz="2800" kern="1200" dirty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en-US" altLang="en-US" sz="2800" kern="1200" dirty="0" err="1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có</a:t>
            </a:r>
            <a:endParaRPr lang="en-US" altLang="en-US" sz="2800" kern="1200" dirty="0">
              <a:solidFill>
                <a:srgbClr val="FF33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609600" y="2071636"/>
            <a:ext cx="8229600" cy="308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09588" indent="-509588">
              <a:defRPr>
                <a:solidFill>
                  <a:schemeClr val="tx1"/>
                </a:solidFill>
                <a:latin typeface="Arial" charset="0"/>
              </a:defRPr>
            </a:lvl1pPr>
            <a:lvl2pPr marL="6238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20000"/>
              </a:spcBef>
            </a:pP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</a:rPr>
              <a:t>Có thể thoát Access bằng một trong các cách sau: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</a:rPr>
              <a:t>Chọn File </a:t>
            </a: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  <a:sym typeface="Wingdings" panose="05000000000000000000" pitchFamily="2" charset="2"/>
              </a:rPr>
              <a:t>Close (tắt bài đang hiển thị nhưng Access còn mở) </a:t>
            </a:r>
            <a:endParaRPr lang="en-US" altLang="en-US" sz="2400" smtClean="0">
              <a:solidFill>
                <a:schemeClr val="folHlink"/>
              </a:solidFill>
              <a:latin typeface="Verdana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  <a:sym typeface="Wingdings" panose="05000000000000000000" pitchFamily="2" charset="2"/>
              </a:rPr>
              <a:t>Nhấn Alt + F4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2400" smtClean="0">
                <a:solidFill>
                  <a:schemeClr val="folHlink"/>
                </a:solidFill>
                <a:latin typeface="Verdana" pitchFamily="34" charset="0"/>
                <a:sym typeface="Wingdings" panose="05000000000000000000" pitchFamily="2" charset="2"/>
              </a:rPr>
              <a:t>Nhấn nút        góc trên bên phải màn hình Access</a:t>
            </a:r>
            <a:endParaRPr lang="en-US" altLang="en-US" sz="2400" dirty="0">
              <a:solidFill>
                <a:schemeClr val="folHlink"/>
              </a:solidFill>
              <a:latin typeface="Verdana" pitchFamily="34" charset="0"/>
            </a:endParaRP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7924800" cy="533400"/>
          </a:xfrm>
        </p:spPr>
        <p:txBody>
          <a:bodyPr/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f</a:t>
            </a:r>
            <a:r>
              <a:rPr lang="en-US" altLang="en-US" sz="2800" kern="1200" smtClean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. Kết thúc phiên làm việc</a:t>
            </a:r>
            <a:endParaRPr lang="en-US" altLang="en-US" sz="2800" kern="1200" dirty="0">
              <a:solidFill>
                <a:srgbClr val="FF33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572000"/>
            <a:ext cx="533400" cy="4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46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NỘI DUNG</a:t>
            </a:r>
            <a:endParaRPr lang="en-US" altLang="en-US" sz="2400">
              <a:solidFill>
                <a:schemeClr val="accent1"/>
              </a:solidFill>
            </a:endParaRP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1066800" y="1981200"/>
            <a:ext cx="6665913" cy="682625"/>
            <a:chOff x="1152" y="1440"/>
            <a:chExt cx="3360" cy="468"/>
          </a:xfrm>
        </p:grpSpPr>
        <p:sp>
          <p:nvSpPr>
            <p:cNvPr id="108549" name="AutoShape 5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grpSp>
          <p:nvGrpSpPr>
            <p:cNvPr id="108550" name="Group 6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108551" name="Oval 7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52" name="Oval 8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53" name="Oval 9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54" name="Text Box 10"/>
            <p:cNvSpPr txBox="1">
              <a:spLocks noChangeArrowheads="1"/>
            </p:cNvSpPr>
            <p:nvPr/>
          </p:nvSpPr>
          <p:spPr bwMode="gray">
            <a:xfrm>
              <a:off x="1720" y="1550"/>
              <a:ext cx="226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1" smtClean="0">
                  <a:solidFill>
                    <a:srgbClr val="000000"/>
                  </a:solidFill>
                </a:rPr>
                <a:t> Hệ quản trị CSDL MS Access</a:t>
              </a:r>
              <a:endParaRPr lang="en-US" alt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108555" name="Text Box 11"/>
            <p:cNvSpPr txBox="1">
              <a:spLocks noChangeArrowheads="1"/>
            </p:cNvSpPr>
            <p:nvPr/>
          </p:nvSpPr>
          <p:spPr bwMode="gray">
            <a:xfrm>
              <a:off x="1331" y="1475"/>
              <a:ext cx="26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3200" b="1">
                  <a:solidFill>
                    <a:schemeClr val="bg1"/>
                  </a:solidFill>
                </a:rPr>
                <a:t>1.</a:t>
              </a:r>
            </a:p>
          </p:txBody>
        </p:sp>
      </p:grpSp>
      <p:grpSp>
        <p:nvGrpSpPr>
          <p:cNvPr id="108556" name="Group 12"/>
          <p:cNvGrpSpPr>
            <a:grpSpLocks/>
          </p:cNvGrpSpPr>
          <p:nvPr/>
        </p:nvGrpSpPr>
        <p:grpSpPr bwMode="auto">
          <a:xfrm>
            <a:off x="1066800" y="3053086"/>
            <a:ext cx="6665913" cy="681037"/>
            <a:chOff x="1152" y="1440"/>
            <a:chExt cx="3360" cy="468"/>
          </a:xfrm>
        </p:grpSpPr>
        <p:sp>
          <p:nvSpPr>
            <p:cNvPr id="108557" name="AutoShape 13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5EEB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grpSp>
          <p:nvGrpSpPr>
            <p:cNvPr id="108558" name="Group 14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108559" name="Oval 15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0" name="Oval 16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1" name="Oval 17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62" name="Text Box 18"/>
            <p:cNvSpPr txBox="1">
              <a:spLocks noChangeArrowheads="1"/>
            </p:cNvSpPr>
            <p:nvPr/>
          </p:nvSpPr>
          <p:spPr bwMode="gray">
            <a:xfrm>
              <a:off x="1720" y="1550"/>
              <a:ext cx="178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1" smtClean="0">
                  <a:solidFill>
                    <a:srgbClr val="000000"/>
                  </a:solidFill>
                </a:rPr>
                <a:t>Một số thao tác cơ bản</a:t>
              </a:r>
              <a:endParaRPr lang="en-US" alt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108563" name="Text Box 19"/>
            <p:cNvSpPr txBox="1">
              <a:spLocks noChangeArrowheads="1"/>
            </p:cNvSpPr>
            <p:nvPr/>
          </p:nvSpPr>
          <p:spPr bwMode="gray">
            <a:xfrm>
              <a:off x="1332" y="1475"/>
              <a:ext cx="263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3200" b="1">
                  <a:solidFill>
                    <a:schemeClr val="bg1"/>
                  </a:solidFill>
                </a:rPr>
                <a:t>2.</a:t>
              </a:r>
            </a:p>
          </p:txBody>
        </p:sp>
      </p:grpSp>
      <p:grpSp>
        <p:nvGrpSpPr>
          <p:cNvPr id="108564" name="Group 20"/>
          <p:cNvGrpSpPr>
            <a:grpSpLocks/>
          </p:cNvGrpSpPr>
          <p:nvPr/>
        </p:nvGrpSpPr>
        <p:grpSpPr bwMode="auto">
          <a:xfrm>
            <a:off x="1087627" y="4109581"/>
            <a:ext cx="6705600" cy="681038"/>
            <a:chOff x="1152" y="1440"/>
            <a:chExt cx="3360" cy="468"/>
          </a:xfrm>
        </p:grpSpPr>
        <p:sp>
          <p:nvSpPr>
            <p:cNvPr id="108565" name="AutoShape 21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5EEB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grpSp>
          <p:nvGrpSpPr>
            <p:cNvPr id="108566" name="Group 22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108567" name="Oval 23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8" name="Oval 24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9" name="Oval 25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70" name="Text Box 26"/>
            <p:cNvSpPr txBox="1">
              <a:spLocks noChangeArrowheads="1"/>
            </p:cNvSpPr>
            <p:nvPr/>
          </p:nvSpPr>
          <p:spPr bwMode="gray">
            <a:xfrm>
              <a:off x="1720" y="1550"/>
              <a:ext cx="2111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 b="1" smtClean="0">
                  <a:solidFill>
                    <a:srgbClr val="000000"/>
                  </a:solidFill>
                </a:rPr>
                <a:t>Làm việc với các đối tượng</a:t>
              </a:r>
              <a:endParaRPr lang="en-US" alt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108571" name="Text Box 27"/>
            <p:cNvSpPr txBox="1">
              <a:spLocks noChangeArrowheads="1"/>
            </p:cNvSpPr>
            <p:nvPr/>
          </p:nvSpPr>
          <p:spPr bwMode="gray">
            <a:xfrm>
              <a:off x="1334" y="1475"/>
              <a:ext cx="262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3200" b="1">
                  <a:solidFill>
                    <a:schemeClr val="bg1"/>
                  </a:solidFill>
                </a:rPr>
                <a:t>3.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3167194"/>
              </p:ext>
            </p:extLst>
          </p:nvPr>
        </p:nvGraphicFramePr>
        <p:xfrm>
          <a:off x="609600" y="2133600"/>
          <a:ext cx="82296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3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533400"/>
          </a:xfrm>
        </p:spPr>
        <p:txBody>
          <a:bodyPr/>
          <a:lstStyle/>
          <a:p>
            <a:r>
              <a:rPr lang="en-US" altLang="en-US" sz="3200" smtClean="0"/>
              <a:t>3. LÀM VIỆC VỚI CÁC ĐỐI TƯỢNG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4072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7"/>
            <a:ext cx="4040188" cy="955675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3300"/>
                </a:solidFill>
              </a:rPr>
              <a:t>Chế </a:t>
            </a:r>
            <a:r>
              <a:rPr lang="en-US" altLang="en-US" dirty="0" err="1">
                <a:solidFill>
                  <a:srgbClr val="FF3300"/>
                </a:solidFill>
              </a:rPr>
              <a:t>độ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thiết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kế</a:t>
            </a:r>
            <a:r>
              <a:rPr lang="en-US" altLang="en-US" dirty="0">
                <a:solidFill>
                  <a:srgbClr val="FF3300"/>
                </a:solidFill>
              </a:rPr>
              <a:t> (Design View)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4040188" cy="3646488"/>
          </a:xfrm>
          <a:ln>
            <a:solidFill>
              <a:schemeClr val="bg2"/>
            </a:solidFill>
          </a:ln>
        </p:spPr>
        <p:txBody>
          <a:bodyPr/>
          <a:lstStyle/>
          <a:p>
            <a:pPr>
              <a:buClr>
                <a:srgbClr val="0070C0"/>
              </a:buClr>
              <a:buSzPct val="70000"/>
            </a:pPr>
            <a:r>
              <a:rPr lang="en-US" altLang="en-US" kern="1200" err="1">
                <a:solidFill>
                  <a:schemeClr val="folHlink"/>
                </a:solidFill>
                <a:latin typeface="Verdana" pitchFamily="34" charset="0"/>
              </a:rPr>
              <a:t>Tạo</a:t>
            </a: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  <a:t> mới đối tượng</a:t>
            </a:r>
            <a:endParaRPr lang="en-US" altLang="en-US" kern="1200" dirty="0">
              <a:solidFill>
                <a:schemeClr val="folHlink"/>
              </a:solidFill>
              <a:latin typeface="Verdana" pitchFamily="34" charset="0"/>
            </a:endParaRPr>
          </a:p>
          <a:p>
            <a:pPr>
              <a:buClr>
                <a:srgbClr val="0070C0"/>
              </a:buClr>
              <a:buSzPct val="70000"/>
            </a:pP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  <a:t>Thay đổi cấu trúc bảng, mẫu hỏi.</a:t>
            </a:r>
          </a:p>
          <a:p>
            <a:pPr>
              <a:buClr>
                <a:srgbClr val="0070C0"/>
              </a:buClr>
              <a:buSzPct val="70000"/>
            </a:pP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  <a:t>Thay đổi cách trình bày và định dạng biểu mẫu, báo cáo.</a:t>
            </a:r>
          </a:p>
          <a:p>
            <a:pPr>
              <a:buClr>
                <a:srgbClr val="0070C0"/>
              </a:buClr>
              <a:buSzPct val="70000"/>
            </a:pP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  <a:t>Chọn chế độ thiết kế: </a:t>
            </a:r>
            <a:br>
              <a:rPr lang="en-US" altLang="en-US" kern="120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altLang="en-US" kern="1200" smtClean="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  <a:t>Home/View</a:t>
            </a:r>
            <a:r>
              <a:rPr lang="en-US" altLang="en-US" kern="1200" smtClean="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  <a:t>/Design </a:t>
            </a: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  <a:ea typeface="Cambria" panose="02040503050406030204" pitchFamily="18" charset="0"/>
                <a:cs typeface="Times New Roman" pitchFamily="18" charset="0"/>
              </a:rPr>
              <a:t>View</a:t>
            </a:r>
            <a:r>
              <a:rPr lang="en-US" altLang="en-US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/>
            </a:r>
            <a:br>
              <a:rPr lang="en-US" altLang="en-US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</a:b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7"/>
            <a:ext cx="4041775" cy="955675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3300"/>
                </a:solidFill>
              </a:rPr>
              <a:t>Chế </a:t>
            </a:r>
            <a:r>
              <a:rPr lang="en-US" altLang="en-US" dirty="0" err="1">
                <a:solidFill>
                  <a:srgbClr val="FF3300"/>
                </a:solidFill>
              </a:rPr>
              <a:t>độ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trang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dữ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liệu</a:t>
            </a:r>
            <a:r>
              <a:rPr lang="en-US" altLang="en-US" dirty="0">
                <a:solidFill>
                  <a:srgbClr val="FF3300"/>
                </a:solidFill>
              </a:rPr>
              <a:t> (Datasheet View)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6712"/>
            <a:ext cx="4041775" cy="3646488"/>
          </a:xfrm>
          <a:ln>
            <a:solidFill>
              <a:schemeClr val="bg2"/>
            </a:solidFill>
          </a:ln>
        </p:spPr>
        <p:txBody>
          <a:bodyPr/>
          <a:lstStyle/>
          <a:p>
            <a:pPr algn="just">
              <a:buClr>
                <a:srgbClr val="0070C0"/>
              </a:buClr>
              <a:buSzPct val="70000"/>
            </a:pP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Hiện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thị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dữ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liệu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dạng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bảng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,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cho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phép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xem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,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xóa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,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hoặc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thay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đổi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các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dữ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liệu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dirty="0" err="1">
                <a:solidFill>
                  <a:schemeClr val="folHlink"/>
                </a:solidFill>
                <a:latin typeface="Verdana" pitchFamily="34" charset="0"/>
              </a:rPr>
              <a:t>đã</a:t>
            </a:r>
            <a:r>
              <a:rPr lang="en-US" altLang="en-US" kern="1200" dirty="0">
                <a:solidFill>
                  <a:schemeClr val="folHlink"/>
                </a:solidFill>
                <a:latin typeface="Verdana" pitchFamily="34" charset="0"/>
              </a:rPr>
              <a:t> </a:t>
            </a:r>
            <a:r>
              <a:rPr lang="en-US" altLang="en-US" kern="1200" err="1">
                <a:solidFill>
                  <a:schemeClr val="folHlink"/>
                </a:solidFill>
                <a:latin typeface="Verdana" pitchFamily="34" charset="0"/>
              </a:rPr>
              <a:t>có</a:t>
            </a: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  <a:t>.</a:t>
            </a:r>
          </a:p>
          <a:p>
            <a:pPr>
              <a:buClr>
                <a:srgbClr val="0070C0"/>
              </a:buClr>
              <a:buSzPct val="70000"/>
            </a:pP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  <a:t>Chọn chế độ trang dữ liệu:</a:t>
            </a:r>
            <a:b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</a:br>
            <a:r>
              <a:rPr lang="en-US" altLang="en-US" kern="1200" smtClean="0">
                <a:solidFill>
                  <a:schemeClr val="folHlink"/>
                </a:solidFill>
                <a:latin typeface="Verdana" pitchFamily="34" charset="0"/>
              </a:rPr>
              <a:t>Home/View/Datasheet </a:t>
            </a:r>
            <a:r>
              <a:rPr lang="en-US" altLang="en-US" kern="1200">
                <a:solidFill>
                  <a:schemeClr val="folHlink"/>
                </a:solidFill>
                <a:latin typeface="Verdana" pitchFamily="34" charset="0"/>
              </a:rPr>
              <a:t>View</a:t>
            </a:r>
            <a:endParaRPr lang="en-US" altLang="en-US" kern="1200" dirty="0">
              <a:solidFill>
                <a:schemeClr val="folHlink"/>
              </a:solidFill>
              <a:latin typeface="Verdana" pitchFamily="34" charset="0"/>
            </a:endParaRPr>
          </a:p>
          <a:p>
            <a:pPr algn="just">
              <a:buClr>
                <a:srgbClr val="0070C0"/>
              </a:buClr>
              <a:buSzPct val="70000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white">
          <a:xfrm>
            <a:off x="457200" y="1447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 smtClean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a. Chế độ làm việc với các đối tượng</a:t>
            </a:r>
            <a:endParaRPr lang="en-US" altLang="en-US" sz="2800" kern="1200" dirty="0">
              <a:solidFill>
                <a:srgbClr val="FF33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9" name="Rectangle 23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533400"/>
          </a:xfrm>
        </p:spPr>
        <p:txBody>
          <a:bodyPr/>
          <a:lstStyle/>
          <a:p>
            <a:r>
              <a:rPr lang="en-US" altLang="en-US" sz="3200" smtClean="0"/>
              <a:t>3. LÀM VIỆC VỚI CÁC ĐỐI TƯỢNG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94989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/>
      <p:bldP spid="6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white">
          <a:xfrm>
            <a:off x="457200" y="1447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 smtClean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b. Tạo đối tượng mới</a:t>
            </a:r>
            <a:endParaRPr lang="en-US" altLang="en-US" sz="2800" kern="1200" dirty="0">
              <a:solidFill>
                <a:srgbClr val="FF33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1990635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>
                <a:solidFill>
                  <a:srgbClr val="0070C0"/>
                </a:solidFill>
                <a:latin typeface="+mj-lt"/>
              </a:rPr>
              <a:t>Click tab Create trên thanh Ribbon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>
                <a:solidFill>
                  <a:srgbClr val="0070C0"/>
                </a:solidFill>
                <a:latin typeface="+mj-lt"/>
              </a:rPr>
              <a:t>Trong nhóm công cụ của từng đối tượng, chọn cách tạo tương ứng.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8686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838200" y="3886200"/>
            <a:ext cx="13716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4200" y="3886200"/>
            <a:ext cx="2286000" cy="1066800"/>
          </a:xfrm>
          <a:prstGeom prst="rect">
            <a:avLst/>
          </a:prstGeom>
          <a:noFill/>
          <a:ln w="381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9800" y="3886200"/>
            <a:ext cx="914400" cy="10668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0200" y="3886200"/>
            <a:ext cx="2209800" cy="1066800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Rectangle 23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533400"/>
          </a:xfrm>
        </p:spPr>
        <p:txBody>
          <a:bodyPr/>
          <a:lstStyle/>
          <a:p>
            <a:r>
              <a:rPr lang="en-US" altLang="en-US" sz="3200" smtClean="0"/>
              <a:t>3. LÀM VIỆC VỚI CÁC ĐỐI TƯỢNG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44604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white">
          <a:xfrm>
            <a:off x="457200" y="1447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 smtClean="0">
                <a:solidFill>
                  <a:srgbClr val="FF3300"/>
                </a:solidFill>
                <a:latin typeface="Verdana" pitchFamily="34" charset="0"/>
                <a:ea typeface="+mn-ea"/>
                <a:cs typeface="+mn-cs"/>
              </a:rPr>
              <a:t>b. Mở đối tượng</a:t>
            </a:r>
            <a:endParaRPr lang="en-US" altLang="en-US" sz="2800" kern="1200" dirty="0">
              <a:solidFill>
                <a:srgbClr val="FF33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2002971"/>
            <a:ext cx="8839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800" smtClean="0">
                <a:solidFill>
                  <a:srgbClr val="0070C0"/>
                </a:solidFill>
                <a:latin typeface="+mj-lt"/>
              </a:rPr>
              <a:t>- Chọn đối tượng </a:t>
            </a:r>
            <a:r>
              <a:rPr lang="en-US" sz="2800" smtClean="0">
                <a:solidFill>
                  <a:srgbClr val="0070C0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Double </a:t>
            </a:r>
            <a:r>
              <a:rPr lang="en-US" sz="2800">
                <a:solidFill>
                  <a:srgbClr val="0070C0"/>
                </a:solidFill>
                <a:latin typeface="+mj-lt"/>
              </a:rPr>
              <a:t>Click lên đối tượng cần mở.</a:t>
            </a:r>
          </a:p>
        </p:txBody>
      </p:sp>
      <p:sp>
        <p:nvSpPr>
          <p:cNvPr id="11" name="Rectangle 23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533400"/>
          </a:xfrm>
        </p:spPr>
        <p:txBody>
          <a:bodyPr/>
          <a:lstStyle/>
          <a:p>
            <a:r>
              <a:rPr lang="en-US" altLang="en-US" sz="3200" smtClean="0"/>
              <a:t>3. LÀM VIỆC VỚI CÁC ĐỐI TƯỢNG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00169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/>
              <a:t>Thank you!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1. Hệ quản trị CSDL MS Access</a:t>
            </a:r>
            <a:endParaRPr lang="en-US" sz="320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7751643"/>
              </p:ext>
            </p:extLst>
          </p:nvPr>
        </p:nvGraphicFramePr>
        <p:xfrm>
          <a:off x="609600" y="2133600"/>
          <a:ext cx="82296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7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305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3550" indent="-463550">
              <a:defRPr>
                <a:solidFill>
                  <a:schemeClr val="tx1"/>
                </a:solidFill>
                <a:latin typeface="Arial" charset="0"/>
              </a:defRPr>
            </a:lvl1pPr>
            <a:lvl2pPr marL="5778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Micorsoft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Access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hệ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quản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trị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b="1">
                <a:solidFill>
                  <a:srgbClr val="000099"/>
                </a:solidFill>
                <a:latin typeface="Verdana" pitchFamily="34" charset="0"/>
              </a:rPr>
              <a:t>CSDL trong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itchFamily="34" charset="0"/>
              </a:rPr>
              <a:t>bộ</a:t>
            </a:r>
            <a:r>
              <a:rPr lang="en-US" altLang="en-US" sz="2400" b="1" dirty="0">
                <a:solidFill>
                  <a:srgbClr val="000099"/>
                </a:solidFill>
                <a:latin typeface="Verdana" pitchFamily="34" charset="0"/>
              </a:rPr>
              <a:t> Microsoft Office.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400" dirty="0" err="1"/>
              <a:t>Tập</a:t>
            </a:r>
            <a:r>
              <a:rPr lang="en-US" sz="2400" dirty="0"/>
              <a:t> tin CSDL Access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err="1"/>
              <a:t>phần</a:t>
            </a:r>
            <a:r>
              <a:rPr lang="en-US" sz="2400"/>
              <a:t> đuôi .accdb</a:t>
            </a:r>
            <a:endParaRPr lang="en-US" altLang="en-US" sz="2400" b="1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5562600" cy="533400"/>
          </a:xfrm>
        </p:spPr>
        <p:txBody>
          <a:bodyPr/>
          <a:lstStyle/>
          <a:p>
            <a:pPr algn="l"/>
            <a:r>
              <a:rPr lang="en-US" altLang="en-US" sz="2800" smtClean="0">
                <a:solidFill>
                  <a:srgbClr val="FF0000"/>
                </a:solidFill>
                <a:latin typeface="+mn-lt"/>
              </a:rPr>
              <a:t>a. Giới thiệu MS Access</a:t>
            </a:r>
            <a:endParaRPr lang="en-US" alt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white">
          <a:xfrm>
            <a:off x="798286" y="1524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sz="3200" kern="0" smtClean="0"/>
              <a:t>1. Hệ quản trị CSDL MS Access</a:t>
            </a:r>
            <a:endParaRPr lang="en-US" sz="3200" ker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83373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91886" y="2053349"/>
            <a:ext cx="830580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3550" indent="-463550">
              <a:defRPr>
                <a:solidFill>
                  <a:schemeClr val="tx1"/>
                </a:solidFill>
                <a:latin typeface="Arial" charset="0"/>
              </a:defRPr>
            </a:lvl1pPr>
            <a:lvl2pPr marL="5778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600" b="1" smtClean="0">
                <a:solidFill>
                  <a:srgbClr val="CC3300"/>
                </a:solidFill>
                <a:latin typeface="Verdana" pitchFamily="34" charset="0"/>
              </a:rPr>
              <a:t>Cung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cấp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công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cụ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tạo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lập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và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lưu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trữ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: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Tạo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lập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các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CSDL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và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lưu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trữ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chúng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trên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các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thiết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bị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nhớ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CSDL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của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Access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gồm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các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bảng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dữ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liệu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3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và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mối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4" action="ppaction://hlinksldjump"/>
              </a:rPr>
              <a:t>quan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4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4" action="ppaction://hlinksldjump"/>
              </a:rPr>
              <a:t>hệ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4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giữa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chúng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.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title"/>
          </p:nvPr>
        </p:nvSpPr>
        <p:spPr>
          <a:xfrm>
            <a:off x="304800" y="1295400"/>
            <a:ext cx="7696200" cy="533400"/>
          </a:xfrm>
        </p:spPr>
        <p:txBody>
          <a:bodyPr/>
          <a:lstStyle/>
          <a:p>
            <a:pPr algn="l"/>
            <a:r>
              <a:rPr lang="en-US" altLang="en-US" sz="2800" smtClean="0">
                <a:solidFill>
                  <a:srgbClr val="FF0000"/>
                </a:solidFill>
              </a:rPr>
              <a:t>b. Các chức năng của MS Access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04800" y="4392451"/>
            <a:ext cx="8382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63550" indent="-463550">
              <a:defRPr>
                <a:solidFill>
                  <a:schemeClr val="tx1"/>
                </a:solidFill>
                <a:latin typeface="Arial" charset="0"/>
              </a:defRPr>
            </a:lvl1pPr>
            <a:lvl2pPr marL="5778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600" b="1" smtClean="0">
                <a:solidFill>
                  <a:srgbClr val="CC3300"/>
                </a:solidFill>
                <a:latin typeface="Verdana" pitchFamily="34" charset="0"/>
              </a:rPr>
              <a:t>Cung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cấp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công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cụ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cập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nhật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và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khai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altLang="en-US" sz="2600" b="1" dirty="0" err="1">
                <a:solidFill>
                  <a:srgbClr val="CC3300"/>
                </a:solidFill>
                <a:latin typeface="Verdana" pitchFamily="34" charset="0"/>
              </a:rPr>
              <a:t>thác</a:t>
            </a:r>
            <a:r>
              <a:rPr lang="en-US" altLang="en-US" sz="2600" b="1" dirty="0">
                <a:solidFill>
                  <a:srgbClr val="CC3300"/>
                </a:solidFill>
                <a:latin typeface="Verdana" pitchFamily="34" charset="0"/>
              </a:rPr>
              <a:t>: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Tạo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ra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các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đối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tượng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phục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vụ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cập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nhật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và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khai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thác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CSDL.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5" action="ppaction://hlinksldjump"/>
              </a:rPr>
              <a:t>Biểu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5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5" action="ppaction://hlinksldjump"/>
              </a:rPr>
              <a:t>mẫu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để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cập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nhật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;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6" action="ppaction://hlinksldjump"/>
              </a:rPr>
              <a:t>Báo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6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6" action="ppaction://hlinksldjump"/>
              </a:rPr>
              <a:t>cáo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: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thống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kê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, </a:t>
            </a:r>
            <a:b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</a:b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tổng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kết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;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7" action="ppaction://hlinksldjump"/>
              </a:rPr>
              <a:t>Mẫu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  <a:hlinkClick r:id="rId7" action="ppaction://hlinksldjump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  <a:hlinkClick r:id="rId7" action="ppaction://hlinksldjump"/>
              </a:rPr>
              <a:t>hỏi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: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truy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vấn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,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khai</a:t>
            </a:r>
            <a:r>
              <a:rPr lang="en-US" altLang="en-US" sz="2400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n-US" altLang="en-US" sz="2400" dirty="0" err="1">
                <a:solidFill>
                  <a:srgbClr val="000099"/>
                </a:solidFill>
                <a:latin typeface="Verdana" pitchFamily="34" charset="0"/>
              </a:rPr>
              <a:t>thác</a:t>
            </a:r>
            <a:endParaRPr lang="en-US" altLang="en-US" sz="24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white">
          <a:xfrm>
            <a:off x="798286" y="1524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sz="3200" kern="0" smtClean="0"/>
              <a:t>1. Hệ quản trị CSDL MS Access</a:t>
            </a:r>
            <a:endParaRPr lang="en-US" sz="3200" ker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build="p"/>
      <p:bldP spid="9232" grpId="0"/>
      <p:bldP spid="92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</a:t>
            </a:r>
            <a:r>
              <a:rPr lang="en-US" sz="3200" smtClean="0"/>
              <a:t>. Một số thao tác cơ bản</a:t>
            </a:r>
            <a:endParaRPr lang="en-US" sz="320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04271495"/>
              </p:ext>
            </p:extLst>
          </p:nvPr>
        </p:nvGraphicFramePr>
        <p:xfrm>
          <a:off x="609600" y="14478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6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14400" y="2590800"/>
            <a:ext cx="754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66788" indent="-966788">
              <a:defRPr>
                <a:solidFill>
                  <a:schemeClr val="tx1"/>
                </a:solidFill>
                <a:latin typeface="Arial" charset="0"/>
              </a:defRPr>
            </a:lvl1pPr>
            <a:lvl2pPr marL="4176713">
              <a:defRPr>
                <a:solidFill>
                  <a:schemeClr val="tx1"/>
                </a:solidFill>
                <a:latin typeface="Arial" charset="0"/>
              </a:defRPr>
            </a:lvl2pPr>
            <a:lvl3pPr marL="4291013">
              <a:defRPr>
                <a:solidFill>
                  <a:schemeClr val="tx1"/>
                </a:solidFill>
                <a:latin typeface="Arial" charset="0"/>
              </a:defRPr>
            </a:lvl3pPr>
            <a:lvl4pPr marL="4405313">
              <a:defRPr>
                <a:solidFill>
                  <a:schemeClr val="tx1"/>
                </a:solidFill>
                <a:latin typeface="Arial" charset="0"/>
              </a:defRPr>
            </a:lvl4pPr>
            <a:lvl5pPr marL="4519613">
              <a:defRPr>
                <a:solidFill>
                  <a:schemeClr val="tx1"/>
                </a:solidFill>
                <a:latin typeface="Arial" charset="0"/>
              </a:defRPr>
            </a:lvl5pPr>
            <a:lvl6pPr marL="4976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5434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5891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63484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latin typeface="+mn-lt"/>
                <a:sym typeface="Wingdings" pitchFamily="2" charset="2"/>
              </a:rPr>
              <a:t>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C1: </a:t>
            </a:r>
            <a:r>
              <a:rPr lang="en-US" altLang="en-US" sz="2400">
                <a:solidFill>
                  <a:srgbClr val="0033CC"/>
                </a:solidFill>
                <a:latin typeface="+mn-lt"/>
              </a:rPr>
              <a:t>Start </a:t>
            </a:r>
            <a:r>
              <a:rPr lang="en-US" altLang="en-US" sz="2400">
                <a:solidFill>
                  <a:srgbClr val="0033CC"/>
                </a:solidFill>
                <a:latin typeface="+mn-lt"/>
                <a:sym typeface="Symbol" pitchFamily="18" charset="2"/>
              </a:rPr>
              <a:t> </a:t>
            </a:r>
            <a:r>
              <a:rPr lang="en-US" altLang="en-US" sz="2400" dirty="0">
                <a:solidFill>
                  <a:srgbClr val="0033CC"/>
                </a:solidFill>
                <a:latin typeface="+mn-lt"/>
                <a:sym typeface="Symbol" pitchFamily="18" charset="2"/>
              </a:rPr>
              <a:t>Microsoft Office </a:t>
            </a:r>
            <a:r>
              <a:rPr lang="en-US" altLang="en-US" dirty="0">
                <a:solidFill>
                  <a:srgbClr val="0033CC"/>
                </a:solidFill>
                <a:latin typeface="+mn-lt"/>
                <a:sym typeface="Symbol" pitchFamily="18" charset="2"/>
              </a:rPr>
              <a:t></a:t>
            </a:r>
            <a:r>
              <a:rPr lang="en-US" altLang="en-US" sz="2400" dirty="0">
                <a:solidFill>
                  <a:srgbClr val="0033CC"/>
                </a:solidFill>
                <a:latin typeface="+mn-lt"/>
                <a:sym typeface="Symbol" pitchFamily="18" charset="2"/>
              </a:rPr>
              <a:t> </a:t>
            </a:r>
            <a:r>
              <a:rPr lang="en-US" altLang="en-US" sz="2400">
                <a:solidFill>
                  <a:srgbClr val="0033CC"/>
                </a:solidFill>
                <a:latin typeface="+mn-lt"/>
                <a:sym typeface="Symbol" pitchFamily="18" charset="2"/>
              </a:rPr>
              <a:t>Microsoft Access 2016.</a:t>
            </a:r>
            <a:endParaRPr lang="en-US" altLang="en-US" sz="2400" dirty="0">
              <a:solidFill>
                <a:srgbClr val="0033CC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81000" y="1524000"/>
            <a:ext cx="586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66725" indent="-466725">
              <a:defRPr>
                <a:solidFill>
                  <a:schemeClr val="tx1"/>
                </a:solidFill>
                <a:latin typeface="Arial" charset="0"/>
              </a:defRPr>
            </a:lvl1pPr>
            <a:lvl2pPr marL="5810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Verdana" pitchFamily="34" charset="0"/>
              </a:rPr>
              <a:t>a. </a:t>
            </a:r>
            <a:r>
              <a:rPr lang="en-US" altLang="en-US" sz="2800" b="1" dirty="0" err="1">
                <a:solidFill>
                  <a:srgbClr val="FF0000"/>
                </a:solidFill>
                <a:latin typeface="Verdana" pitchFamily="34" charset="0"/>
              </a:rPr>
              <a:t>Khởi</a:t>
            </a:r>
            <a:r>
              <a:rPr lang="en-US" altLang="en-US" sz="2800" b="1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altLang="en-US" sz="2800" b="1" err="1">
                <a:solidFill>
                  <a:srgbClr val="FF0000"/>
                </a:solidFill>
                <a:latin typeface="Verdana" pitchFamily="34" charset="0"/>
              </a:rPr>
              <a:t>động</a:t>
            </a:r>
            <a:r>
              <a:rPr lang="en-US" altLang="en-US" sz="2800" b="1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altLang="en-US" sz="2800" b="1" smtClean="0">
                <a:solidFill>
                  <a:srgbClr val="FF0000"/>
                </a:solidFill>
                <a:latin typeface="Verdana" pitchFamily="34" charset="0"/>
              </a:rPr>
              <a:t>MS ACCESS</a:t>
            </a:r>
            <a:endParaRPr lang="en-US" alt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3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914400" y="36576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66788" indent="-966788">
              <a:defRPr>
                <a:solidFill>
                  <a:schemeClr val="tx1"/>
                </a:solidFill>
                <a:latin typeface="Arial" charset="0"/>
              </a:defRPr>
            </a:lvl1pPr>
            <a:lvl2pPr marL="1879600">
              <a:defRPr>
                <a:solidFill>
                  <a:schemeClr val="tx1"/>
                </a:solidFill>
                <a:latin typeface="Arial" charset="0"/>
              </a:defRPr>
            </a:lvl2pPr>
            <a:lvl3pPr marL="1993900">
              <a:defRPr>
                <a:solidFill>
                  <a:schemeClr val="tx1"/>
                </a:solidFill>
                <a:latin typeface="Arial" charset="0"/>
              </a:defRPr>
            </a:lvl3pPr>
            <a:lvl4pPr marL="2108200">
              <a:defRPr>
                <a:solidFill>
                  <a:schemeClr val="tx1"/>
                </a:solidFill>
                <a:latin typeface="Arial" charset="0"/>
              </a:defRPr>
            </a:lvl4pPr>
            <a:lvl5pPr marL="2222500">
              <a:defRPr>
                <a:solidFill>
                  <a:schemeClr val="tx1"/>
                </a:solidFill>
                <a:latin typeface="Arial" charset="0"/>
              </a:defRPr>
            </a:lvl5pPr>
            <a:lvl6pPr marL="2679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36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4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51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400" dirty="0">
                <a:solidFill>
                  <a:srgbClr val="FF0000"/>
                </a:solidFill>
                <a:latin typeface="+mn-lt"/>
                <a:sym typeface="Wingdings"/>
              </a:rPr>
              <a:t> C2</a:t>
            </a:r>
            <a:r>
              <a:rPr lang="vi-VN" sz="2400">
                <a:solidFill>
                  <a:srgbClr val="FF0000"/>
                </a:solidFill>
                <a:latin typeface="+mn-lt"/>
                <a:sym typeface="Wingdings"/>
              </a:rPr>
              <a:t>: </a:t>
            </a:r>
            <a:r>
              <a:rPr lang="vi-VN" sz="2400" smtClean="0">
                <a:solidFill>
                  <a:srgbClr val="0033CC"/>
                </a:solidFill>
                <a:latin typeface="+mn-lt"/>
                <a:sym typeface="Wingdings"/>
              </a:rPr>
              <a:t>Nh</a:t>
            </a:r>
            <a:r>
              <a:rPr lang="en-US" sz="2400">
                <a:solidFill>
                  <a:srgbClr val="0033CC"/>
                </a:solidFill>
                <a:latin typeface="+mn-lt"/>
                <a:sym typeface="Wingdings"/>
              </a:rPr>
              <a:t>ấ</a:t>
            </a:r>
            <a:r>
              <a:rPr lang="vi-VN" sz="2400" smtClean="0">
                <a:solidFill>
                  <a:srgbClr val="0033CC"/>
                </a:solidFill>
                <a:latin typeface="+mn-lt"/>
                <a:sym typeface="Wingdings"/>
              </a:rPr>
              <a:t>p </a:t>
            </a:r>
            <a:r>
              <a:rPr lang="vi-VN" sz="2400" dirty="0">
                <a:solidFill>
                  <a:srgbClr val="0033CC"/>
                </a:solidFill>
                <a:latin typeface="+mn-lt"/>
                <a:sym typeface="Wingdings"/>
              </a:rPr>
              <a:t>vào biểu tượng Access trên </a:t>
            </a:r>
            <a:r>
              <a:rPr lang="en-US" sz="2400" dirty="0">
                <a:solidFill>
                  <a:srgbClr val="0033CC"/>
                </a:solidFill>
                <a:latin typeface="+mn-lt"/>
                <a:sym typeface="Wingdings"/>
              </a:rPr>
              <a:t>D</a:t>
            </a:r>
            <a:r>
              <a:rPr lang="vi-VN" sz="2400" dirty="0">
                <a:solidFill>
                  <a:srgbClr val="0033CC"/>
                </a:solidFill>
                <a:latin typeface="+mn-lt"/>
                <a:sym typeface="Wingdings"/>
              </a:rPr>
              <a:t>esktop.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1"/>
      <p:bldP spid="15368" grpId="0"/>
      <p:bldP spid="153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69" y="2797586"/>
            <a:ext cx="8521645" cy="35270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269" y="2797586"/>
            <a:ext cx="1143000" cy="250414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043269" y="2286000"/>
            <a:ext cx="381000" cy="511586"/>
          </a:xfrm>
          <a:prstGeom prst="straightConnector1">
            <a:avLst/>
          </a:prstGeom>
          <a:ln w="1905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24269" y="20574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Quick Access toolbar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00468" y="2797586"/>
            <a:ext cx="7302445" cy="250414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081869" y="2286000"/>
            <a:ext cx="381000" cy="511586"/>
          </a:xfrm>
          <a:prstGeom prst="straightConnector1">
            <a:avLst/>
          </a:prstGeom>
          <a:ln w="1905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62869" y="2057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Thanh </a:t>
            </a:r>
            <a:r>
              <a:rPr lang="en-US" sz="2000" b="1" dirty="0" err="1">
                <a:solidFill>
                  <a:srgbClr val="0000FF"/>
                </a:solidFill>
              </a:rPr>
              <a:t>tiêu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đề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1458" y="3276600"/>
            <a:ext cx="8501455" cy="914400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91469" y="3657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Ribbon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1457" y="4267200"/>
            <a:ext cx="2037211" cy="2057400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3669" y="510496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Navigation Pane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35058" y="4267200"/>
            <a:ext cx="6367855" cy="2057400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67270" y="5117508"/>
            <a:ext cx="5716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</a:rPr>
              <a:t>Vùng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làm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việc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55709" y="1324429"/>
            <a:ext cx="670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66725" indent="-466725">
              <a:defRPr>
                <a:solidFill>
                  <a:schemeClr val="tx1"/>
                </a:solidFill>
                <a:latin typeface="Arial" charset="0"/>
              </a:defRPr>
            </a:lvl1pPr>
            <a:lvl2pPr marL="5810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Verdana" pitchFamily="34" charset="0"/>
              </a:rPr>
              <a:t>b</a:t>
            </a:r>
            <a:r>
              <a:rPr lang="en-US" altLang="en-US" sz="2800" b="1" smtClean="0">
                <a:solidFill>
                  <a:srgbClr val="FF0000"/>
                </a:solidFill>
                <a:latin typeface="Verdana" pitchFamily="34" charset="0"/>
              </a:rPr>
              <a:t>. Giới thiệu màn hình làm việc</a:t>
            </a:r>
            <a:endParaRPr lang="en-US" altLang="en-US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1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 animBg="1"/>
      <p:bldP spid="12" grpId="0"/>
      <p:bldP spid="13" grpId="0" animBg="1"/>
      <p:bldP spid="15" grpId="0"/>
      <p:bldP spid="17" grpId="0" animBg="1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2438400"/>
            <a:ext cx="8077200" cy="294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09588" indent="-509588">
              <a:defRPr>
                <a:solidFill>
                  <a:schemeClr val="tx1"/>
                </a:solidFill>
                <a:latin typeface="Arial" charset="0"/>
              </a:defRPr>
            </a:lvl1pPr>
            <a:lvl2pPr marL="6238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B1: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File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  <a:sym typeface="Symbol" pitchFamily="18" charset="2"/>
              </a:rPr>
              <a:t>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 New </a:t>
            </a: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hoặc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Ctrl + N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B2: Chọn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Blank Database</a:t>
            </a: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 </a:t>
            </a:r>
            <a:endParaRPr lang="en-US" altLang="en-US" sz="3200">
              <a:solidFill>
                <a:schemeClr val="folHlink"/>
              </a:solidFill>
              <a:latin typeface="Verdana" pitchFamily="34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B3: Tại ô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Save in</a:t>
            </a: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 chọn vị trí lưu CSDL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	  Ô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File name</a:t>
            </a: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 nhập tên tệp CSDL 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folHlink"/>
                </a:solidFill>
                <a:latin typeface="Verdana" pitchFamily="34" charset="0"/>
              </a:rPr>
              <a:t>B4: Chọn </a:t>
            </a:r>
            <a:r>
              <a:rPr lang="en-US" altLang="en-US" sz="3200">
                <a:solidFill>
                  <a:srgbClr val="FF3300"/>
                </a:solidFill>
                <a:latin typeface="Verdana" pitchFamily="34" charset="0"/>
              </a:rPr>
              <a:t>Create</a:t>
            </a:r>
            <a:endParaRPr lang="en-US" altLang="en-US" sz="3200" dirty="0">
              <a:solidFill>
                <a:schemeClr val="folHlink"/>
              </a:solidFill>
              <a:latin typeface="Verdana" pitchFamily="34" charset="0"/>
            </a:endParaRPr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title"/>
          </p:nvPr>
        </p:nvSpPr>
        <p:spPr>
          <a:xfrm>
            <a:off x="381000" y="1395186"/>
            <a:ext cx="7924800" cy="533400"/>
          </a:xfrm>
        </p:spPr>
        <p:txBody>
          <a:bodyPr/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</a:pPr>
            <a:r>
              <a:rPr lang="en-US" altLang="en-US" sz="2800" kern="1200" dirty="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</a:rPr>
              <a:t>c</a:t>
            </a:r>
            <a:r>
              <a:rPr lang="en-US" altLang="en-US" sz="2800" kern="1200" smtClean="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</a:rPr>
              <a:t>. </a:t>
            </a:r>
            <a:r>
              <a:rPr lang="en-US" altLang="en-US" sz="2800" kern="1200" dirty="0" err="1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</a:rPr>
              <a:t>Tạo</a:t>
            </a:r>
            <a:r>
              <a:rPr lang="en-US" altLang="en-US" sz="2800" kern="1200" dirty="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</a:rPr>
              <a:t> CSDL </a:t>
            </a:r>
            <a:r>
              <a:rPr lang="en-US" altLang="en-US" sz="2800" kern="1200" dirty="0" err="1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</a:rPr>
              <a:t>mới</a:t>
            </a:r>
            <a:endParaRPr lang="en-US" altLang="en-US" sz="2800" kern="1200" dirty="0">
              <a:solidFill>
                <a:srgbClr val="FF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white">
          <a:xfrm>
            <a:off x="6096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altLang="en-US" sz="3200" dirty="0"/>
              <a:t>2</a:t>
            </a:r>
            <a:r>
              <a:rPr lang="en-US" altLang="en-US" sz="3200" smtClean="0"/>
              <a:t>. </a:t>
            </a:r>
            <a:r>
              <a:rPr lang="en-US" altLang="en-US" sz="3200" dirty="0"/>
              <a:t>MỘT SỐ THAO TÁC CƠ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9056EA52-646B-4CEC-92C0-64AA7E31BBDD}"/>
  <p:tag name="ISPRING_RESOURCE_FOLDER" val="C:\Users\LENOVO\Google Drive\GIANG DAY\giao an MK-10\LOP12\Bai 3 Giới thiệu Access\Bai 3 GIOI THIEU ACCESS\"/>
  <p:tag name="ISPRING_PRESENTATION_PATH" val="C:\Users\LENOVO\Google Drive\GIANG DAY\giao an MK-10\LOP12\Bai 3 Giới thiệu Access\Bai 3 GIOI THIEU ACCESS.pptx"/>
  <p:tag name="ISPRING_PROJECT_VERSION" val="9"/>
  <p:tag name="ISPRING_PROJECT_FOLDER_UPDATED" val="1"/>
  <p:tag name="ISPRING_SCREEN_RECS_UPDATED" val="C:\Users\LENOVO\Google Drive\GIANG DAY\giao an MK-10\LOP12\Bai 3 Giới thiệu Access\Bai 3 GIOI THIEU ACCESS\"/>
  <p:tag name="ISPRING_PRESENTATION_TITLE" val="Bai 3 GIOI THIEU ACCESS"/>
  <p:tag name="ISPRING_FIRST_PUBLISH" val="1"/>
</p:tagLst>
</file>

<file path=ppt/theme/theme1.xml><?xml version="1.0" encoding="utf-8"?>
<a:theme xmlns:a="http://schemas.openxmlformats.org/drawingml/2006/main" name="170Gp_natural_light">
  <a:themeElements>
    <a:clrScheme name="170Gp_natural_light 1">
      <a:dk1>
        <a:srgbClr val="000000"/>
      </a:dk1>
      <a:lt1>
        <a:srgbClr val="FFFFFF"/>
      </a:lt1>
      <a:dk2>
        <a:srgbClr val="000066"/>
      </a:dk2>
      <a:lt2>
        <a:srgbClr val="C0C0C0"/>
      </a:lt2>
      <a:accent1>
        <a:srgbClr val="65D135"/>
      </a:accent1>
      <a:accent2>
        <a:srgbClr val="ECCE4C"/>
      </a:accent2>
      <a:accent3>
        <a:srgbClr val="FFFFFF"/>
      </a:accent3>
      <a:accent4>
        <a:srgbClr val="000000"/>
      </a:accent4>
      <a:accent5>
        <a:srgbClr val="B8E5AE"/>
      </a:accent5>
      <a:accent6>
        <a:srgbClr val="D6BA44"/>
      </a:accent6>
      <a:hlink>
        <a:srgbClr val="AE0404"/>
      </a:hlink>
      <a:folHlink>
        <a:srgbClr val="0066CC"/>
      </a:folHlink>
    </a:clrScheme>
    <a:fontScheme name="170Gp_natural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70Gp_natural_light 1">
        <a:dk1>
          <a:srgbClr val="000000"/>
        </a:dk1>
        <a:lt1>
          <a:srgbClr val="FFFFFF"/>
        </a:lt1>
        <a:dk2>
          <a:srgbClr val="000066"/>
        </a:dk2>
        <a:lt2>
          <a:srgbClr val="C0C0C0"/>
        </a:lt2>
        <a:accent1>
          <a:srgbClr val="65D135"/>
        </a:accent1>
        <a:accent2>
          <a:srgbClr val="ECCE4C"/>
        </a:accent2>
        <a:accent3>
          <a:srgbClr val="FFFFFF"/>
        </a:accent3>
        <a:accent4>
          <a:srgbClr val="000000"/>
        </a:accent4>
        <a:accent5>
          <a:srgbClr val="B8E5AE"/>
        </a:accent5>
        <a:accent6>
          <a:srgbClr val="D6BA44"/>
        </a:accent6>
        <a:hlink>
          <a:srgbClr val="AE0404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2">
        <a:dk1>
          <a:srgbClr val="000000"/>
        </a:dk1>
        <a:lt1>
          <a:srgbClr val="FFFFFF"/>
        </a:lt1>
        <a:dk2>
          <a:srgbClr val="17407D"/>
        </a:dk2>
        <a:lt2>
          <a:srgbClr val="DDDDDD"/>
        </a:lt2>
        <a:accent1>
          <a:srgbClr val="5DC5B9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6DFD9"/>
        </a:accent5>
        <a:accent6>
          <a:srgbClr val="8AB9E7"/>
        </a:accent6>
        <a:hlink>
          <a:srgbClr val="5D99DB"/>
        </a:hlink>
        <a:folHlink>
          <a:srgbClr val="F1CA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3">
        <a:dk1>
          <a:srgbClr val="000000"/>
        </a:dk1>
        <a:lt1>
          <a:srgbClr val="FFFFFF"/>
        </a:lt1>
        <a:dk2>
          <a:srgbClr val="511550"/>
        </a:dk2>
        <a:lt2>
          <a:srgbClr val="DDDDDD"/>
        </a:lt2>
        <a:accent1>
          <a:srgbClr val="8B8DE1"/>
        </a:accent1>
        <a:accent2>
          <a:srgbClr val="CABDF5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B7ABDE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cdb2004177l</Template>
  <TotalTime>1927</TotalTime>
  <Words>823</Words>
  <Application>Microsoft Office PowerPoint</Application>
  <PresentationFormat>On-screen Show (4:3)</PresentationFormat>
  <Paragraphs>124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</vt:lpstr>
      <vt:lpstr>Symbol</vt:lpstr>
      <vt:lpstr>Times New Roman</vt:lpstr>
      <vt:lpstr>Verdana</vt:lpstr>
      <vt:lpstr>Wingdings</vt:lpstr>
      <vt:lpstr>170Gp_natural_light</vt:lpstr>
      <vt:lpstr>Image</vt:lpstr>
      <vt:lpstr>Bitmap Image</vt:lpstr>
      <vt:lpstr>Giới thiệu Microsoft Access</vt:lpstr>
      <vt:lpstr>NỘI DUNG</vt:lpstr>
      <vt:lpstr>1. Hệ quản trị CSDL MS Access</vt:lpstr>
      <vt:lpstr>a. Giới thiệu MS Access</vt:lpstr>
      <vt:lpstr>b. Các chức năng của MS Access</vt:lpstr>
      <vt:lpstr>2. Một số thao tác cơ bản</vt:lpstr>
      <vt:lpstr>PowerPoint Presentation</vt:lpstr>
      <vt:lpstr>PowerPoint Presentation</vt:lpstr>
      <vt:lpstr>c. Tạo CSDL mới</vt:lpstr>
      <vt:lpstr>PowerPoint Presentation</vt:lpstr>
      <vt:lpstr>BẢNG (TABLE)</vt:lpstr>
      <vt:lpstr>PowerPoint Presentation</vt:lpstr>
      <vt:lpstr>MẪU HỎI (QUERY)</vt:lpstr>
      <vt:lpstr>PowerPoint Presentation</vt:lpstr>
      <vt:lpstr>BIỂU MẪU (FORM)</vt:lpstr>
      <vt:lpstr>PowerPoint Presentation</vt:lpstr>
      <vt:lpstr>BÁO CÁO (REPORT)</vt:lpstr>
      <vt:lpstr>e. Mở CSDL đã có</vt:lpstr>
      <vt:lpstr>f. Kết thúc phiên làm việc</vt:lpstr>
      <vt:lpstr>3. LÀM VIỆC VỚI CÁC ĐỐI TƯỢNG</vt:lpstr>
      <vt:lpstr>3. LÀM VIỆC VỚI CÁC ĐỐI TƯỢNG</vt:lpstr>
      <vt:lpstr>3. LÀM VIỆC VỚI CÁC ĐỐI TƯỢNG</vt:lpstr>
      <vt:lpstr>3. LÀM VIỆC VỚI CÁC ĐỐI TƯỢNG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3 GIOI THIEU ACCESS</dc:title>
  <dc:creator>hangduc</dc:creator>
  <cp:lastModifiedBy>Windows User</cp:lastModifiedBy>
  <cp:revision>148</cp:revision>
  <dcterms:created xsi:type="dcterms:W3CDTF">2008-02-09T19:51:05Z</dcterms:created>
  <dcterms:modified xsi:type="dcterms:W3CDTF">2021-09-26T09:21:17Z</dcterms:modified>
</cp:coreProperties>
</file>